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7" r:id="rId3"/>
    <p:sldId id="258" r:id="rId4"/>
    <p:sldId id="259" r:id="rId5"/>
    <p:sldId id="264" r:id="rId6"/>
    <p:sldId id="261" r:id="rId7"/>
    <p:sldId id="265" r:id="rId8"/>
    <p:sldId id="262" r:id="rId9"/>
    <p:sldId id="263" r:id="rId10"/>
    <p:sldId id="266" r:id="rId11"/>
    <p:sldId id="267" r:id="rId12"/>
    <p:sldId id="268" r:id="rId13"/>
    <p:sldId id="269" r:id="rId14"/>
    <p:sldId id="270" r:id="rId15"/>
    <p:sldId id="271" r:id="rId16"/>
    <p:sldId id="272" r:id="rId17"/>
    <p:sldId id="273" r:id="rId18"/>
    <p:sldId id="274" r:id="rId19"/>
    <p:sldId id="275" r:id="rId20"/>
    <p:sldId id="279" r:id="rId21"/>
  </p:sldIdLst>
  <p:sldSz cx="9144000" cy="6858000" type="screen4x3"/>
  <p:notesSz cx="6858000" cy="9945688"/>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9" d="100"/>
          <a:sy n="89" d="100"/>
        </p:scale>
        <p:origin x="-7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E06A3EA3-DD96-48A7-B59F-FB53026B447A}" type="datetimeFigureOut">
              <a:rPr lang="uk-UA" smtClean="0"/>
              <a:pPr/>
              <a:t>22.01.2013</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06759678-6F0B-42AC-960C-499B984BC7FC}" type="slidenum">
              <a:rPr lang="uk-UA" smtClean="0"/>
              <a:pPr/>
              <a:t>‹#›</a:t>
            </a:fld>
            <a:endParaRPr lang="uk-U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E06A3EA3-DD96-48A7-B59F-FB53026B447A}" type="datetimeFigureOut">
              <a:rPr lang="uk-UA" smtClean="0"/>
              <a:pPr/>
              <a:t>22.01.2013</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06759678-6F0B-42AC-960C-499B984BC7FC}" type="slidenum">
              <a:rPr lang="uk-UA" smtClean="0"/>
              <a:pPr/>
              <a:t>‹#›</a:t>
            </a:fld>
            <a:endParaRPr lang="uk-U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E06A3EA3-DD96-48A7-B59F-FB53026B447A}" type="datetimeFigureOut">
              <a:rPr lang="uk-UA" smtClean="0"/>
              <a:pPr/>
              <a:t>22.01.2013</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06759678-6F0B-42AC-960C-499B984BC7FC}" type="slidenum">
              <a:rPr lang="uk-UA" smtClean="0"/>
              <a:pPr/>
              <a:t>‹#›</a:t>
            </a:fld>
            <a:endParaRPr lang="uk-U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E06A3EA3-DD96-48A7-B59F-FB53026B447A}" type="datetimeFigureOut">
              <a:rPr lang="uk-UA" smtClean="0"/>
              <a:pPr/>
              <a:t>22.01.2013</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06759678-6F0B-42AC-960C-499B984BC7FC}" type="slidenum">
              <a:rPr lang="uk-UA" smtClean="0"/>
              <a:pPr/>
              <a:t>‹#›</a:t>
            </a:fld>
            <a:endParaRPr lang="uk-U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06A3EA3-DD96-48A7-B59F-FB53026B447A}" type="datetimeFigureOut">
              <a:rPr lang="uk-UA" smtClean="0"/>
              <a:pPr/>
              <a:t>22.01.2013</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06759678-6F0B-42AC-960C-499B984BC7FC}" type="slidenum">
              <a:rPr lang="uk-UA" smtClean="0"/>
              <a:pPr/>
              <a:t>‹#›</a:t>
            </a:fld>
            <a:endParaRPr lang="uk-U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E06A3EA3-DD96-48A7-B59F-FB53026B447A}" type="datetimeFigureOut">
              <a:rPr lang="uk-UA" smtClean="0"/>
              <a:pPr/>
              <a:t>22.01.2013</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06759678-6F0B-42AC-960C-499B984BC7FC}" type="slidenum">
              <a:rPr lang="uk-UA" smtClean="0"/>
              <a:pPr/>
              <a:t>‹#›</a:t>
            </a:fld>
            <a:endParaRPr lang="uk-U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E06A3EA3-DD96-48A7-B59F-FB53026B447A}" type="datetimeFigureOut">
              <a:rPr lang="uk-UA" smtClean="0"/>
              <a:pPr/>
              <a:t>22.01.2013</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06759678-6F0B-42AC-960C-499B984BC7FC}" type="slidenum">
              <a:rPr lang="uk-UA" smtClean="0"/>
              <a:pPr/>
              <a:t>‹#›</a:t>
            </a:fld>
            <a:endParaRPr lang="uk-U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E06A3EA3-DD96-48A7-B59F-FB53026B447A}" type="datetimeFigureOut">
              <a:rPr lang="uk-UA" smtClean="0"/>
              <a:pPr/>
              <a:t>22.01.2013</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06759678-6F0B-42AC-960C-499B984BC7FC}" type="slidenum">
              <a:rPr lang="uk-UA" smtClean="0"/>
              <a:pPr/>
              <a:t>‹#›</a:t>
            </a:fld>
            <a:endParaRPr lang="uk-U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06A3EA3-DD96-48A7-B59F-FB53026B447A}" type="datetimeFigureOut">
              <a:rPr lang="uk-UA" smtClean="0"/>
              <a:pPr/>
              <a:t>22.01.2013</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06759678-6F0B-42AC-960C-499B984BC7FC}" type="slidenum">
              <a:rPr lang="uk-UA" smtClean="0"/>
              <a:pPr/>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06A3EA3-DD96-48A7-B59F-FB53026B447A}" type="datetimeFigureOut">
              <a:rPr lang="uk-UA" smtClean="0"/>
              <a:pPr/>
              <a:t>22.01.2013</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06759678-6F0B-42AC-960C-499B984BC7FC}" type="slidenum">
              <a:rPr lang="uk-UA" smtClean="0"/>
              <a:pPr/>
              <a:t>‹#›</a:t>
            </a:fld>
            <a:endParaRPr lang="uk-U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06A3EA3-DD96-48A7-B59F-FB53026B447A}" type="datetimeFigureOut">
              <a:rPr lang="uk-UA" smtClean="0"/>
              <a:pPr/>
              <a:t>22.01.2013</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06759678-6F0B-42AC-960C-499B984BC7FC}" type="slidenum">
              <a:rPr lang="uk-UA" smtClean="0"/>
              <a:pPr/>
              <a:t>‹#›</a:t>
            </a:fld>
            <a:endParaRPr lang="uk-U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tx2">
                <a:lumMod val="40000"/>
                <a:lumOff val="60000"/>
              </a:schemeClr>
            </a:gs>
            <a:gs pos="64999">
              <a:srgbClr val="F0EBD5"/>
            </a:gs>
            <a:gs pos="100000">
              <a:srgbClr val="D1C39F"/>
            </a:gs>
          </a:gsLst>
          <a:lin ang="54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6A3EA3-DD96-48A7-B59F-FB53026B447A}" type="datetimeFigureOut">
              <a:rPr lang="uk-UA" smtClean="0"/>
              <a:pPr/>
              <a:t>22.01.2013</a:t>
            </a:fld>
            <a:endParaRPr lang="uk-UA"/>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759678-6F0B-42AC-960C-499B984BC7FC}" type="slidenum">
              <a:rPr lang="uk-UA" smtClean="0"/>
              <a:pPr/>
              <a:t>‹#›</a:t>
            </a:fld>
            <a:endParaRPr lang="uk-U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uk.wikipedia.org/wiki/%D0%A4%D0%B0%D0%B9%D0%BB:%D0%A0%D1%83%D1%88%D0%BD%D0%B8%D0%BA.jpg"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uk.wikipedia.org/wiki/%D0%A4%D0%B0%D0%B9%D0%BB:%D0%9F%D0%B8%D1%81%D0%B0%D0%BD%D0%BA%D0%B0.jpg"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uk.wikipedia.org/wiki/%D0%A4%D0%B0%D0%B9%D0%BB:%D0%92%D0%B8%D1%88%D0%B8%D0%B2%D0%B0%D0%BD%D0%BA%D0%B0.jpg"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audio" Target="file:///C:\Users\user\Desktop\Tasya-Povaly-Chornobrivc(muzofon.com).mp3"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audio" Target="file:///C:\Users\user\Desktop\Aleksandr-Ponomarev-Gmn---Ukrani-171Sche-ne-vmerla-Ukrana187(muzofon.com).mp3"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buNone/>
            </a:pPr>
            <a:r>
              <a:rPr lang="uk-UA" b="1" i="1" dirty="0" smtClean="0"/>
              <a:t>     </a:t>
            </a:r>
            <a:r>
              <a:rPr lang="uk-UA" sz="8000" b="1" i="1" dirty="0" smtClean="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rPr>
              <a:t>Символи України</a:t>
            </a:r>
            <a:endParaRPr lang="uk-UA" sz="8000" b="1" dirty="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Народні символи України</a:t>
            </a:r>
            <a:endParaRPr lang="uk-UA" dirty="0"/>
          </a:p>
        </p:txBody>
      </p:sp>
      <p:sp>
        <p:nvSpPr>
          <p:cNvPr id="3" name="Содержимое 2"/>
          <p:cNvSpPr>
            <a:spLocks noGrp="1"/>
          </p:cNvSpPr>
          <p:nvPr>
            <p:ph idx="1"/>
          </p:nvPr>
        </p:nvSpPr>
        <p:spPr/>
        <p:txBody>
          <a:bodyPr>
            <a:normAutofit fontScale="85000" lnSpcReduction="20000"/>
          </a:bodyPr>
          <a:lstStyle/>
          <a:p>
            <a:r>
              <a:rPr lang="uk-UA" b="1" dirty="0"/>
              <a:t>Народні </a:t>
            </a:r>
            <a:r>
              <a:rPr lang="uk-UA" b="1" dirty="0" smtClean="0"/>
              <a:t>символи України</a:t>
            </a:r>
            <a:r>
              <a:rPr lang="uk-UA" dirty="0"/>
              <a:t> — це святині </a:t>
            </a:r>
            <a:r>
              <a:rPr lang="uk-UA" dirty="0" smtClean="0"/>
              <a:t>українського народу. В </a:t>
            </a:r>
            <a:r>
              <a:rPr lang="uk-UA" dirty="0"/>
              <a:t>українській </a:t>
            </a:r>
            <a:r>
              <a:rPr lang="uk-UA" dirty="0" smtClean="0"/>
              <a:t>графіці використовуються </a:t>
            </a:r>
            <a:r>
              <a:rPr lang="uk-UA" dirty="0"/>
              <a:t>символи й образи </a:t>
            </a:r>
            <a:r>
              <a:rPr lang="uk-UA" dirty="0" smtClean="0"/>
              <a:t>з пісенної народної творчості  , з легенд, </a:t>
            </a:r>
            <a:r>
              <a:rPr lang="uk-UA" dirty="0"/>
              <a:t>які використовуються в </a:t>
            </a:r>
            <a:r>
              <a:rPr lang="uk-UA" dirty="0" smtClean="0"/>
              <a:t>обрядах </a:t>
            </a:r>
            <a:r>
              <a:rPr lang="uk-UA" dirty="0" err="1" smtClean="0"/>
              <a:t>ізвичаях</a:t>
            </a:r>
            <a:r>
              <a:rPr lang="uk-UA" dirty="0" smtClean="0"/>
              <a:t>. </a:t>
            </a:r>
            <a:r>
              <a:rPr lang="uk-UA" dirty="0"/>
              <a:t>Їх </a:t>
            </a:r>
            <a:r>
              <a:rPr lang="uk-UA" dirty="0" smtClean="0"/>
              <a:t>вишивають на сорочках, </a:t>
            </a:r>
            <a:r>
              <a:rPr lang="uk-UA" dirty="0" err="1" smtClean="0"/>
              <a:t>рушках</a:t>
            </a:r>
            <a:r>
              <a:rPr lang="uk-UA" dirty="0" smtClean="0"/>
              <a:t> тощо</a:t>
            </a:r>
            <a:r>
              <a:rPr lang="uk-UA" dirty="0"/>
              <a:t>. Народні символи України є рослинні і тваринні.</a:t>
            </a:r>
          </a:p>
          <a:p>
            <a:r>
              <a:rPr lang="uk-UA" dirty="0"/>
              <a:t>Українці відтворюють ці символи у вишивці на сорочках, рушниках, тощо, у </a:t>
            </a:r>
            <a:r>
              <a:rPr lang="uk-UA" dirty="0" smtClean="0"/>
              <a:t>розписі посуду</a:t>
            </a:r>
            <a:r>
              <a:rPr lang="uk-UA" dirty="0"/>
              <a:t>, </a:t>
            </a:r>
            <a:r>
              <a:rPr lang="uk-UA" dirty="0" smtClean="0"/>
              <a:t>вкованих виробах , у різьбленні, </a:t>
            </a:r>
            <a:r>
              <a:rPr lang="uk-UA" dirty="0"/>
              <a:t>в </a:t>
            </a:r>
            <a:r>
              <a:rPr lang="uk-UA" dirty="0" smtClean="0"/>
              <a:t>барельєфному прикрашанні </a:t>
            </a:r>
            <a:r>
              <a:rPr lang="uk-UA" dirty="0"/>
              <a:t>житла, у розписах </a:t>
            </a:r>
            <a:r>
              <a:rPr lang="uk-UA" dirty="0" smtClean="0"/>
              <a:t>печі в хатах, гончарних виробах</a:t>
            </a:r>
            <a:r>
              <a:rPr lang="uk-UA" dirty="0"/>
              <a:t>, </a:t>
            </a:r>
            <a:r>
              <a:rPr lang="uk-UA" dirty="0" smtClean="0"/>
              <a:t>у  гравюрі , </a:t>
            </a:r>
            <a:r>
              <a:rPr lang="uk-UA" dirty="0"/>
              <a:t>а також, в окремому виді української творчості — </a:t>
            </a:r>
            <a:r>
              <a:rPr lang="uk-UA" dirty="0" smtClean="0"/>
              <a:t>в писанках.</a:t>
            </a:r>
            <a:endParaRPr lang="uk-UA" dirty="0"/>
          </a:p>
          <a:p>
            <a:pPr>
              <a:buNone/>
            </a:pPr>
            <a:endParaRPr lang="uk-UA"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8" name="Picture 10"/>
          <p:cNvPicPr>
            <a:picLocks noChangeAspect="1" noChangeArrowheads="1"/>
          </p:cNvPicPr>
          <p:nvPr/>
        </p:nvPicPr>
        <p:blipFill>
          <a:blip r:embed="rId2"/>
          <a:srcRect/>
          <a:stretch>
            <a:fillRect/>
          </a:stretch>
        </p:blipFill>
        <p:spPr bwMode="auto">
          <a:xfrm>
            <a:off x="6429388" y="4857760"/>
            <a:ext cx="2571736" cy="1857387"/>
          </a:xfrm>
          <a:prstGeom prst="rect">
            <a:avLst/>
          </a:prstGeom>
          <a:ln>
            <a:noFill/>
          </a:ln>
          <a:effectLst>
            <a:outerShdw blurRad="292100" dist="139700" dir="2700000" algn="tl" rotWithShape="0">
              <a:srgbClr val="333333">
                <a:alpha val="65000"/>
              </a:srgbClr>
            </a:outerShdw>
          </a:effectLst>
        </p:spPr>
      </p:pic>
      <p:pic>
        <p:nvPicPr>
          <p:cNvPr id="7175" name="Picture 7"/>
          <p:cNvPicPr>
            <a:picLocks noChangeAspect="1" noChangeArrowheads="1"/>
          </p:cNvPicPr>
          <p:nvPr/>
        </p:nvPicPr>
        <p:blipFill>
          <a:blip r:embed="rId3" cstate="print"/>
          <a:srcRect/>
          <a:stretch>
            <a:fillRect/>
          </a:stretch>
        </p:blipFill>
        <p:spPr bwMode="auto">
          <a:xfrm>
            <a:off x="3143240" y="2071678"/>
            <a:ext cx="2428892" cy="1714512"/>
          </a:xfrm>
          <a:prstGeom prst="rect">
            <a:avLst/>
          </a:prstGeom>
          <a:ln>
            <a:noFill/>
          </a:ln>
          <a:effectLst>
            <a:outerShdw blurRad="292100" dist="139700" dir="2700000" algn="tl" rotWithShape="0">
              <a:srgbClr val="333333">
                <a:alpha val="65000"/>
              </a:srgbClr>
            </a:outerShdw>
          </a:effectLst>
        </p:spPr>
      </p:pic>
      <p:sp>
        <p:nvSpPr>
          <p:cNvPr id="2" name="Заголовок 1"/>
          <p:cNvSpPr>
            <a:spLocks noGrp="1"/>
          </p:cNvSpPr>
          <p:nvPr>
            <p:ph type="title"/>
          </p:nvPr>
        </p:nvSpPr>
        <p:spPr>
          <a:xfrm>
            <a:off x="457200" y="274638"/>
            <a:ext cx="4686304" cy="1143000"/>
          </a:xfrm>
        </p:spPr>
        <p:txBody>
          <a:bodyPr>
            <a:normAutofit fontScale="90000"/>
          </a:bodyPr>
          <a:lstStyle/>
          <a:p>
            <a:r>
              <a:rPr lang="uk-UA" b="1" dirty="0" smtClean="0"/>
              <a:t>Рослинні символи</a:t>
            </a:r>
            <a:r>
              <a:rPr lang="uk-UA" dirty="0" smtClean="0"/>
              <a:t/>
            </a:r>
            <a:br>
              <a:rPr lang="uk-UA" dirty="0" smtClean="0"/>
            </a:br>
            <a:endParaRPr lang="uk-UA" dirty="0"/>
          </a:p>
        </p:txBody>
      </p:sp>
      <p:sp>
        <p:nvSpPr>
          <p:cNvPr id="3" name="Содержимое 2"/>
          <p:cNvSpPr>
            <a:spLocks noGrp="1"/>
          </p:cNvSpPr>
          <p:nvPr>
            <p:ph idx="1"/>
          </p:nvPr>
        </p:nvSpPr>
        <p:spPr>
          <a:xfrm>
            <a:off x="285720" y="1000109"/>
            <a:ext cx="2857520" cy="4714908"/>
          </a:xfrm>
        </p:spPr>
        <p:txBody>
          <a:bodyPr>
            <a:normAutofit/>
          </a:bodyPr>
          <a:lstStyle/>
          <a:p>
            <a:pPr lvl="0"/>
            <a:r>
              <a:rPr lang="uk-UA" dirty="0"/>
              <a:t>к</a:t>
            </a:r>
            <a:r>
              <a:rPr lang="uk-UA" dirty="0" smtClean="0"/>
              <a:t>алина,</a:t>
            </a:r>
            <a:endParaRPr lang="uk-UA" dirty="0"/>
          </a:p>
          <a:p>
            <a:pPr lvl="0"/>
            <a:r>
              <a:rPr lang="uk-UA" dirty="0" smtClean="0"/>
              <a:t>верба,</a:t>
            </a:r>
            <a:endParaRPr lang="uk-UA" dirty="0"/>
          </a:p>
          <a:p>
            <a:pPr lvl="0"/>
            <a:r>
              <a:rPr lang="uk-UA" dirty="0" smtClean="0"/>
              <a:t>дуб,</a:t>
            </a:r>
            <a:endParaRPr lang="uk-UA" dirty="0"/>
          </a:p>
          <a:p>
            <a:pPr lvl="0"/>
            <a:r>
              <a:rPr lang="uk-UA" dirty="0" smtClean="0"/>
              <a:t>тополя,</a:t>
            </a:r>
            <a:endParaRPr lang="uk-UA" dirty="0"/>
          </a:p>
          <a:p>
            <a:pPr lvl="0"/>
            <a:r>
              <a:rPr lang="uk-UA" dirty="0" smtClean="0"/>
              <a:t>вишня,</a:t>
            </a:r>
            <a:endParaRPr lang="uk-UA" dirty="0"/>
          </a:p>
          <a:p>
            <a:pPr lvl="0"/>
            <a:r>
              <a:rPr lang="uk-UA" dirty="0" smtClean="0"/>
              <a:t>барвінок,</a:t>
            </a:r>
            <a:endParaRPr lang="uk-UA" dirty="0"/>
          </a:p>
          <a:p>
            <a:pPr lvl="0"/>
            <a:r>
              <a:rPr lang="uk-UA" dirty="0" smtClean="0"/>
              <a:t>чорнобривці.</a:t>
            </a:r>
            <a:endParaRPr lang="uk-UA" dirty="0"/>
          </a:p>
          <a:p>
            <a:endParaRPr lang="uk-UA" dirty="0"/>
          </a:p>
        </p:txBody>
      </p:sp>
      <p:pic>
        <p:nvPicPr>
          <p:cNvPr id="7171" name="Picture 3"/>
          <p:cNvPicPr>
            <a:picLocks noChangeAspect="1" noChangeArrowheads="1"/>
          </p:cNvPicPr>
          <p:nvPr/>
        </p:nvPicPr>
        <p:blipFill>
          <a:blip r:embed="rId4"/>
          <a:srcRect/>
          <a:stretch>
            <a:fillRect/>
          </a:stretch>
        </p:blipFill>
        <p:spPr bwMode="auto">
          <a:xfrm>
            <a:off x="4929190" y="1071546"/>
            <a:ext cx="2428860" cy="1714512"/>
          </a:xfrm>
          <a:prstGeom prst="rect">
            <a:avLst/>
          </a:prstGeom>
          <a:ln>
            <a:noFill/>
          </a:ln>
          <a:effectLst>
            <a:outerShdw blurRad="292100" dist="139700" dir="2700000" algn="tl" rotWithShape="0">
              <a:srgbClr val="333333">
                <a:alpha val="65000"/>
              </a:srgbClr>
            </a:outerShdw>
          </a:effectLst>
        </p:spPr>
      </p:pic>
      <p:pic>
        <p:nvPicPr>
          <p:cNvPr id="7173" name="Picture 5"/>
          <p:cNvPicPr>
            <a:picLocks noChangeAspect="1" noChangeArrowheads="1"/>
          </p:cNvPicPr>
          <p:nvPr/>
        </p:nvPicPr>
        <p:blipFill>
          <a:blip r:embed="rId5" cstate="print"/>
          <a:srcRect/>
          <a:stretch>
            <a:fillRect/>
          </a:stretch>
        </p:blipFill>
        <p:spPr bwMode="auto">
          <a:xfrm>
            <a:off x="6572264" y="2643182"/>
            <a:ext cx="2428892" cy="1714512"/>
          </a:xfrm>
          <a:prstGeom prst="rect">
            <a:avLst/>
          </a:prstGeom>
          <a:ln>
            <a:noFill/>
          </a:ln>
          <a:effectLst>
            <a:outerShdw blurRad="292100" dist="139700" dir="2700000" algn="tl" rotWithShape="0">
              <a:srgbClr val="333333">
                <a:alpha val="65000"/>
              </a:srgbClr>
            </a:outerShdw>
          </a:effectLst>
        </p:spPr>
      </p:pic>
      <p:pic>
        <p:nvPicPr>
          <p:cNvPr id="7170" name="Picture 2"/>
          <p:cNvPicPr>
            <a:picLocks noChangeAspect="1" noChangeArrowheads="1"/>
          </p:cNvPicPr>
          <p:nvPr/>
        </p:nvPicPr>
        <p:blipFill>
          <a:blip r:embed="rId6"/>
          <a:srcRect/>
          <a:stretch>
            <a:fillRect/>
          </a:stretch>
        </p:blipFill>
        <p:spPr bwMode="auto">
          <a:xfrm>
            <a:off x="6572264" y="285728"/>
            <a:ext cx="2405056" cy="1731640"/>
          </a:xfrm>
          <a:prstGeom prst="rect">
            <a:avLst/>
          </a:prstGeom>
          <a:ln>
            <a:noFill/>
          </a:ln>
          <a:effectLst>
            <a:outerShdw blurRad="292100" dist="139700" dir="2700000" algn="tl" rotWithShape="0">
              <a:srgbClr val="333333">
                <a:alpha val="65000"/>
              </a:srgbClr>
            </a:outerShdw>
          </a:effectLst>
        </p:spPr>
      </p:pic>
      <p:pic>
        <p:nvPicPr>
          <p:cNvPr id="7172" name="Picture 4"/>
          <p:cNvPicPr>
            <a:picLocks noChangeAspect="1" noChangeArrowheads="1"/>
          </p:cNvPicPr>
          <p:nvPr/>
        </p:nvPicPr>
        <p:blipFill>
          <a:blip r:embed="rId7" cstate="print"/>
          <a:srcRect/>
          <a:stretch>
            <a:fillRect/>
          </a:stretch>
        </p:blipFill>
        <p:spPr bwMode="auto">
          <a:xfrm>
            <a:off x="5143504" y="3643314"/>
            <a:ext cx="2500330" cy="1857388"/>
          </a:xfrm>
          <a:prstGeom prst="rect">
            <a:avLst/>
          </a:prstGeom>
          <a:ln>
            <a:noFill/>
          </a:ln>
          <a:effectLst>
            <a:outerShdw blurRad="292100" dist="139700" dir="2700000" algn="tl" rotWithShape="0">
              <a:srgbClr val="333333">
                <a:alpha val="65000"/>
              </a:srgbClr>
            </a:outerShdw>
          </a:effectLst>
        </p:spPr>
      </p:pic>
      <p:pic>
        <p:nvPicPr>
          <p:cNvPr id="7177" name="Picture 9"/>
          <p:cNvPicPr>
            <a:picLocks noChangeAspect="1" noChangeArrowheads="1"/>
          </p:cNvPicPr>
          <p:nvPr/>
        </p:nvPicPr>
        <p:blipFill>
          <a:blip r:embed="rId8"/>
          <a:srcRect/>
          <a:stretch>
            <a:fillRect/>
          </a:stretch>
        </p:blipFill>
        <p:spPr bwMode="auto">
          <a:xfrm>
            <a:off x="3071802" y="4643446"/>
            <a:ext cx="2571768" cy="185738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971924" cy="1143000"/>
          </a:xfrm>
        </p:spPr>
        <p:txBody>
          <a:bodyPr>
            <a:noAutofit/>
          </a:bodyPr>
          <a:lstStyle/>
          <a:p>
            <a:r>
              <a:rPr lang="uk-UA" sz="3600" b="1" dirty="0" smtClean="0"/>
              <a:t>Тваринні символи</a:t>
            </a:r>
            <a:r>
              <a:rPr lang="uk-UA" sz="2400" dirty="0" smtClean="0"/>
              <a:t/>
            </a:r>
            <a:br>
              <a:rPr lang="uk-UA" sz="2400" dirty="0" smtClean="0"/>
            </a:br>
            <a:endParaRPr lang="uk-UA" sz="3600" dirty="0"/>
          </a:p>
        </p:txBody>
      </p:sp>
      <p:sp>
        <p:nvSpPr>
          <p:cNvPr id="3" name="Содержимое 2"/>
          <p:cNvSpPr>
            <a:spLocks noGrp="1"/>
          </p:cNvSpPr>
          <p:nvPr>
            <p:ph idx="1"/>
          </p:nvPr>
        </p:nvSpPr>
        <p:spPr>
          <a:xfrm>
            <a:off x="214282" y="928670"/>
            <a:ext cx="2643206" cy="5197493"/>
          </a:xfrm>
        </p:spPr>
        <p:txBody>
          <a:bodyPr>
            <a:normAutofit/>
          </a:bodyPr>
          <a:lstStyle/>
          <a:p>
            <a:pPr lvl="0"/>
            <a:r>
              <a:rPr lang="uk-UA" dirty="0" smtClean="0"/>
              <a:t>віл,</a:t>
            </a:r>
            <a:endParaRPr lang="uk-UA" sz="2800" dirty="0"/>
          </a:p>
          <a:p>
            <a:pPr lvl="0"/>
            <a:r>
              <a:rPr lang="uk-UA" dirty="0" smtClean="0"/>
              <a:t>кінь,</a:t>
            </a:r>
            <a:endParaRPr lang="uk-UA" sz="2800" dirty="0"/>
          </a:p>
          <a:p>
            <a:pPr lvl="0"/>
            <a:r>
              <a:rPr lang="uk-UA" dirty="0">
                <a:solidFill>
                  <a:srgbClr val="002060"/>
                </a:solidFill>
              </a:rPr>
              <a:t>птахи: </a:t>
            </a:r>
            <a:endParaRPr lang="uk-UA" sz="2800" dirty="0">
              <a:solidFill>
                <a:srgbClr val="002060"/>
              </a:solidFill>
            </a:endParaRPr>
          </a:p>
          <a:p>
            <a:pPr lvl="1"/>
            <a:r>
              <a:rPr lang="uk-UA" dirty="0" smtClean="0"/>
              <a:t>зозуля,</a:t>
            </a:r>
            <a:endParaRPr lang="uk-UA" sz="2400" dirty="0"/>
          </a:p>
          <a:p>
            <a:pPr lvl="1"/>
            <a:r>
              <a:rPr lang="uk-UA" dirty="0" smtClean="0"/>
              <a:t>лелека,</a:t>
            </a:r>
            <a:endParaRPr lang="uk-UA" sz="2400" dirty="0"/>
          </a:p>
          <a:p>
            <a:pPr lvl="1"/>
            <a:r>
              <a:rPr lang="uk-UA" dirty="0" smtClean="0"/>
              <a:t>ластівка,</a:t>
            </a:r>
            <a:endParaRPr lang="uk-UA" sz="2400" dirty="0"/>
          </a:p>
          <a:p>
            <a:pPr lvl="1"/>
            <a:r>
              <a:rPr lang="uk-UA" dirty="0" smtClean="0"/>
              <a:t>соловейко.</a:t>
            </a:r>
            <a:endParaRPr lang="uk-UA" sz="2400" dirty="0"/>
          </a:p>
          <a:p>
            <a:pPr>
              <a:buNone/>
            </a:pPr>
            <a:endParaRPr lang="uk-UA" dirty="0"/>
          </a:p>
        </p:txBody>
      </p:sp>
      <p:pic>
        <p:nvPicPr>
          <p:cNvPr id="8195" name="Picture 3"/>
          <p:cNvPicPr>
            <a:picLocks noChangeAspect="1" noChangeArrowheads="1"/>
          </p:cNvPicPr>
          <p:nvPr/>
        </p:nvPicPr>
        <p:blipFill>
          <a:blip r:embed="rId2"/>
          <a:srcRect/>
          <a:stretch>
            <a:fillRect/>
          </a:stretch>
        </p:blipFill>
        <p:spPr bwMode="auto">
          <a:xfrm>
            <a:off x="6524625" y="357166"/>
            <a:ext cx="2619375" cy="174307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8196" name="Picture 4"/>
          <p:cNvPicPr>
            <a:picLocks noChangeAspect="1" noChangeArrowheads="1"/>
          </p:cNvPicPr>
          <p:nvPr/>
        </p:nvPicPr>
        <p:blipFill>
          <a:blip r:embed="rId3"/>
          <a:srcRect/>
          <a:stretch>
            <a:fillRect/>
          </a:stretch>
        </p:blipFill>
        <p:spPr bwMode="auto">
          <a:xfrm>
            <a:off x="4429124" y="1071546"/>
            <a:ext cx="2714644" cy="185738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8198" name="Picture 6"/>
          <p:cNvPicPr>
            <a:picLocks noChangeAspect="1" noChangeArrowheads="1"/>
          </p:cNvPicPr>
          <p:nvPr/>
        </p:nvPicPr>
        <p:blipFill>
          <a:blip r:embed="rId4"/>
          <a:srcRect/>
          <a:stretch>
            <a:fillRect/>
          </a:stretch>
        </p:blipFill>
        <p:spPr bwMode="auto">
          <a:xfrm>
            <a:off x="6397179" y="2357430"/>
            <a:ext cx="2746821" cy="183832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8199" name="Picture 7"/>
          <p:cNvPicPr>
            <a:picLocks noChangeAspect="1" noChangeArrowheads="1"/>
          </p:cNvPicPr>
          <p:nvPr/>
        </p:nvPicPr>
        <p:blipFill>
          <a:blip r:embed="rId5"/>
          <a:srcRect/>
          <a:stretch>
            <a:fillRect/>
          </a:stretch>
        </p:blipFill>
        <p:spPr bwMode="auto">
          <a:xfrm>
            <a:off x="2500298" y="2285992"/>
            <a:ext cx="2690812" cy="192882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8197" name="Picture 5"/>
          <p:cNvPicPr>
            <a:picLocks noChangeAspect="1" noChangeArrowheads="1"/>
          </p:cNvPicPr>
          <p:nvPr/>
        </p:nvPicPr>
        <p:blipFill>
          <a:blip r:embed="rId6"/>
          <a:srcRect/>
          <a:stretch>
            <a:fillRect/>
          </a:stretch>
        </p:blipFill>
        <p:spPr bwMode="auto">
          <a:xfrm>
            <a:off x="4714876" y="3714752"/>
            <a:ext cx="2643206" cy="185738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8200" name="Picture 8"/>
          <p:cNvPicPr>
            <a:picLocks noChangeAspect="1" noChangeArrowheads="1"/>
          </p:cNvPicPr>
          <p:nvPr/>
        </p:nvPicPr>
        <p:blipFill>
          <a:blip r:embed="rId7"/>
          <a:srcRect/>
          <a:stretch>
            <a:fillRect/>
          </a:stretch>
        </p:blipFill>
        <p:spPr bwMode="auto">
          <a:xfrm>
            <a:off x="2500298" y="4786322"/>
            <a:ext cx="2714645" cy="192882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a:srcRect/>
          <a:stretch>
            <a:fillRect/>
          </a:stretch>
        </p:blipFill>
        <p:spPr bwMode="auto">
          <a:xfrm>
            <a:off x="0" y="-142900"/>
            <a:ext cx="3786182" cy="2928958"/>
          </a:xfrm>
          <a:prstGeom prst="rect">
            <a:avLst/>
          </a:prstGeom>
          <a:noFill/>
          <a:ln w="9525">
            <a:noFill/>
            <a:miter lim="800000"/>
            <a:headEnd/>
            <a:tailEnd/>
          </a:ln>
          <a:effectLst/>
        </p:spPr>
      </p:pic>
      <p:sp>
        <p:nvSpPr>
          <p:cNvPr id="2" name="Заголовок 1"/>
          <p:cNvSpPr>
            <a:spLocks noGrp="1"/>
          </p:cNvSpPr>
          <p:nvPr>
            <p:ph type="title"/>
          </p:nvPr>
        </p:nvSpPr>
        <p:spPr>
          <a:xfrm>
            <a:off x="4214810" y="274638"/>
            <a:ext cx="4471990" cy="1143000"/>
          </a:xfrm>
        </p:spPr>
        <p:txBody>
          <a:bodyPr>
            <a:normAutofit fontScale="90000"/>
          </a:bodyPr>
          <a:lstStyle/>
          <a:p>
            <a:r>
              <a:rPr lang="uk-UA" b="1" dirty="0" smtClean="0"/>
              <a:t>Вінок</a:t>
            </a:r>
            <a:r>
              <a:rPr lang="uk-UA" dirty="0" smtClean="0"/>
              <a:t/>
            </a:r>
            <a:br>
              <a:rPr lang="uk-UA" dirty="0" smtClean="0"/>
            </a:br>
            <a:endParaRPr lang="uk-UA" dirty="0"/>
          </a:p>
        </p:txBody>
      </p:sp>
      <p:sp>
        <p:nvSpPr>
          <p:cNvPr id="3" name="Содержимое 2"/>
          <p:cNvSpPr>
            <a:spLocks noGrp="1"/>
          </p:cNvSpPr>
          <p:nvPr>
            <p:ph idx="1"/>
          </p:nvPr>
        </p:nvSpPr>
        <p:spPr>
          <a:xfrm>
            <a:off x="3643306" y="1000108"/>
            <a:ext cx="4929222" cy="5643602"/>
          </a:xfrm>
        </p:spPr>
        <p:txBody>
          <a:bodyPr>
            <a:normAutofit fontScale="92500" lnSpcReduction="20000"/>
          </a:bodyPr>
          <a:lstStyle/>
          <a:p>
            <a:pPr>
              <a:buNone/>
            </a:pPr>
            <a:r>
              <a:rPr lang="uk-UA" i="1" dirty="0"/>
              <a:t> </a:t>
            </a:r>
            <a:r>
              <a:rPr lang="uk-UA" i="1" dirty="0" smtClean="0"/>
              <a:t>       </a:t>
            </a:r>
            <a:r>
              <a:rPr lang="uk-UA" b="1" i="1" dirty="0" smtClean="0">
                <a:solidFill>
                  <a:srgbClr val="FF0000"/>
                </a:solidFill>
              </a:rPr>
              <a:t>Вінок</a:t>
            </a:r>
            <a:r>
              <a:rPr lang="uk-UA" dirty="0"/>
              <a:t> — символ життя, долі, життєвої сили; символ дівоцтва. Вінок є також символом довершеності:</a:t>
            </a:r>
          </a:p>
          <a:p>
            <a:pPr>
              <a:buNone/>
            </a:pPr>
            <a:r>
              <a:rPr lang="uk-UA" sz="3000" b="1" i="1" dirty="0"/>
              <a:t>А в цьому домочку, як у віночку</a:t>
            </a:r>
            <a:endParaRPr lang="uk-UA" sz="3000" b="1" dirty="0"/>
          </a:p>
          <a:p>
            <a:pPr>
              <a:buNone/>
            </a:pPr>
            <a:r>
              <a:rPr lang="uk-UA" sz="3000" b="1" i="1" dirty="0"/>
              <a:t>Тут господар — багатства володар,</a:t>
            </a:r>
            <a:endParaRPr lang="uk-UA" sz="3000" b="1" dirty="0"/>
          </a:p>
          <a:p>
            <a:pPr>
              <a:buNone/>
            </a:pPr>
            <a:r>
              <a:rPr lang="uk-UA" sz="3000" b="1" i="1" dirty="0"/>
              <a:t>Тут господиня — червона калина,</a:t>
            </a:r>
            <a:endParaRPr lang="uk-UA" sz="3000" b="1" dirty="0"/>
          </a:p>
          <a:p>
            <a:pPr>
              <a:buNone/>
            </a:pPr>
            <a:r>
              <a:rPr lang="uk-UA" sz="3000" b="1" i="1" dirty="0"/>
              <a:t>Тут дівочки як квіточки,</a:t>
            </a:r>
            <a:endParaRPr lang="uk-UA" sz="3000" b="1" dirty="0"/>
          </a:p>
          <a:p>
            <a:pPr>
              <a:buNone/>
            </a:pPr>
            <a:r>
              <a:rPr lang="uk-UA" sz="3000" b="1" i="1" dirty="0"/>
              <a:t>Тут синочки, як колосочки!</a:t>
            </a:r>
            <a:endParaRPr lang="uk-UA" sz="3000" b="1" dirty="0"/>
          </a:p>
          <a:p>
            <a:pPr>
              <a:buNone/>
            </a:pPr>
            <a:endParaRPr lang="uk-UA" sz="30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142844" y="285728"/>
            <a:ext cx="2405056" cy="1731640"/>
          </a:xfrm>
          <a:prstGeom prst="rect">
            <a:avLst/>
          </a:prstGeom>
          <a:ln>
            <a:noFill/>
          </a:ln>
          <a:effectLst>
            <a:outerShdw blurRad="292100" dist="139700" dir="2700000" algn="tl" rotWithShape="0">
              <a:srgbClr val="333333">
                <a:alpha val="65000"/>
              </a:srgbClr>
            </a:outerShdw>
          </a:effectLst>
        </p:spPr>
      </p:pic>
      <p:sp>
        <p:nvSpPr>
          <p:cNvPr id="2" name="Заголовок 1"/>
          <p:cNvSpPr>
            <a:spLocks noGrp="1"/>
          </p:cNvSpPr>
          <p:nvPr>
            <p:ph type="title"/>
          </p:nvPr>
        </p:nvSpPr>
        <p:spPr>
          <a:xfrm>
            <a:off x="4572000" y="274638"/>
            <a:ext cx="4114800" cy="1143000"/>
          </a:xfrm>
        </p:spPr>
        <p:txBody>
          <a:bodyPr>
            <a:normAutofit fontScale="90000"/>
          </a:bodyPr>
          <a:lstStyle/>
          <a:p>
            <a:r>
              <a:rPr lang="uk-UA" b="1" dirty="0" smtClean="0"/>
              <a:t>Калина</a:t>
            </a:r>
            <a:r>
              <a:rPr lang="uk-UA" dirty="0" smtClean="0"/>
              <a:t/>
            </a:r>
            <a:br>
              <a:rPr lang="uk-UA" dirty="0" smtClean="0"/>
            </a:br>
            <a:endParaRPr lang="uk-UA" dirty="0"/>
          </a:p>
        </p:txBody>
      </p:sp>
      <p:sp>
        <p:nvSpPr>
          <p:cNvPr id="3" name="Содержимое 2"/>
          <p:cNvSpPr>
            <a:spLocks noGrp="1"/>
          </p:cNvSpPr>
          <p:nvPr>
            <p:ph idx="1"/>
          </p:nvPr>
        </p:nvSpPr>
        <p:spPr>
          <a:xfrm>
            <a:off x="2786050" y="785794"/>
            <a:ext cx="5900750" cy="5786478"/>
          </a:xfrm>
        </p:spPr>
        <p:txBody>
          <a:bodyPr>
            <a:normAutofit fontScale="62500" lnSpcReduction="20000"/>
          </a:bodyPr>
          <a:lstStyle/>
          <a:p>
            <a:pPr>
              <a:buNone/>
            </a:pPr>
            <a:r>
              <a:rPr lang="uk-UA" dirty="0" smtClean="0"/>
              <a:t>           Калина</a:t>
            </a:r>
            <a:r>
              <a:rPr lang="uk-UA" dirty="0"/>
              <a:t> — символ життя, крові, вогню. Деякі дослідники пов'язують її назву із </a:t>
            </a:r>
            <a:r>
              <a:rPr lang="uk-UA" dirty="0" smtClean="0"/>
              <a:t>сонцем, </a:t>
            </a:r>
            <a:r>
              <a:rPr lang="uk-UA" dirty="0"/>
              <a:t>жаром, паланням. Калина часто відіграє роль світового дерева, на вершечку якого птахи їдять ягоди і приносять людям вісті, іноді з </a:t>
            </a:r>
            <a:r>
              <a:rPr lang="uk-UA" dirty="0" err="1"/>
              <a:t>потойбіччя</a:t>
            </a:r>
            <a:r>
              <a:rPr lang="uk-UA" dirty="0"/>
              <a:t>. Та й саме дерево пов'язує світ мертвих зі світом живих.</a:t>
            </a:r>
          </a:p>
          <a:p>
            <a:pPr>
              <a:buNone/>
            </a:pPr>
            <a:r>
              <a:rPr lang="uk-UA" dirty="0" smtClean="0"/>
              <a:t>              Калина </a:t>
            </a:r>
            <a:r>
              <a:rPr lang="uk-UA" dirty="0"/>
              <a:t>символізує материнство: кущ — сама мати; цвіт, ягідки — діти. Це також уособлення дому, батьків, усього рідного. Калина — український символ позачасового єднання народу: живих з тими, що відійшли в </a:t>
            </a:r>
            <a:r>
              <a:rPr lang="uk-UA" dirty="0" err="1"/>
              <a:t>потойбіччя</a:t>
            </a:r>
            <a:r>
              <a:rPr lang="uk-UA" dirty="0"/>
              <a:t> і тими, котрі ще чекають на своє народження. Калина уособлює й саму Україну. Як символ Батьківщини, вона «проросла» в гімнові січових стрільців:</a:t>
            </a:r>
          </a:p>
          <a:p>
            <a:pPr>
              <a:buNone/>
            </a:pPr>
            <a:r>
              <a:rPr lang="uk-UA" sz="2900" i="1" dirty="0"/>
              <a:t>Ой у лузі червона калина похилилася.</a:t>
            </a:r>
            <a:endParaRPr lang="uk-UA" sz="2900" dirty="0"/>
          </a:p>
          <a:p>
            <a:pPr>
              <a:buNone/>
            </a:pPr>
            <a:r>
              <a:rPr lang="uk-UA" sz="2900" i="1" dirty="0"/>
              <a:t>Чогось наша славна Україна зажурилася.</a:t>
            </a:r>
            <a:endParaRPr lang="uk-UA" sz="2900" dirty="0"/>
          </a:p>
          <a:p>
            <a:pPr>
              <a:buNone/>
            </a:pPr>
            <a:r>
              <a:rPr lang="uk-UA" sz="2900" i="1" dirty="0"/>
              <a:t>А ми тую червону калину підіймемо.</a:t>
            </a:r>
            <a:endParaRPr lang="uk-UA" sz="2900" dirty="0"/>
          </a:p>
          <a:p>
            <a:pPr>
              <a:buNone/>
            </a:pPr>
            <a:r>
              <a:rPr lang="uk-UA" sz="2900" i="1" dirty="0"/>
              <a:t>А ми нашу славну Україну розвеселимо</a:t>
            </a:r>
            <a:r>
              <a:rPr lang="uk-UA" sz="2900" i="1" dirty="0" smtClean="0"/>
              <a:t>!</a:t>
            </a:r>
          </a:p>
          <a:p>
            <a:pPr>
              <a:buNone/>
            </a:pPr>
            <a:r>
              <a:rPr lang="uk-UA" sz="2900" i="1" dirty="0" smtClean="0"/>
              <a:t>                                      Степан Чернецький</a:t>
            </a:r>
          </a:p>
          <a:p>
            <a:pPr>
              <a:buNone/>
            </a:pPr>
            <a:r>
              <a:rPr lang="uk-UA" sz="2900" i="1" dirty="0" smtClean="0"/>
              <a:t>                                       Григорії Трух</a:t>
            </a:r>
            <a:endParaRPr lang="uk-UA" sz="2900" dirty="0"/>
          </a:p>
          <a:p>
            <a:pPr>
              <a:buNone/>
            </a:pPr>
            <a:endParaRPr lang="uk-UA"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86182" y="274638"/>
            <a:ext cx="4900618" cy="1143000"/>
          </a:xfrm>
        </p:spPr>
        <p:txBody>
          <a:bodyPr>
            <a:normAutofit fontScale="90000"/>
          </a:bodyPr>
          <a:lstStyle/>
          <a:p>
            <a:r>
              <a:rPr lang="uk-UA" b="1" dirty="0" smtClean="0"/>
              <a:t>Рушник</a:t>
            </a:r>
            <a:r>
              <a:rPr lang="uk-UA" dirty="0" smtClean="0"/>
              <a:t/>
            </a:r>
            <a:br>
              <a:rPr lang="uk-UA" dirty="0" smtClean="0"/>
            </a:br>
            <a:endParaRPr lang="uk-UA" dirty="0"/>
          </a:p>
        </p:txBody>
      </p:sp>
      <p:sp>
        <p:nvSpPr>
          <p:cNvPr id="3" name="Содержимое 2"/>
          <p:cNvSpPr>
            <a:spLocks noGrp="1"/>
          </p:cNvSpPr>
          <p:nvPr>
            <p:ph idx="1"/>
          </p:nvPr>
        </p:nvSpPr>
        <p:spPr>
          <a:xfrm>
            <a:off x="4357686" y="928670"/>
            <a:ext cx="4572032" cy="5643602"/>
          </a:xfrm>
        </p:spPr>
        <p:txBody>
          <a:bodyPr>
            <a:normAutofit fontScale="70000" lnSpcReduction="20000"/>
          </a:bodyPr>
          <a:lstStyle/>
          <a:p>
            <a:r>
              <a:rPr lang="uk-UA" dirty="0" smtClean="0"/>
              <a:t>Український </a:t>
            </a:r>
            <a:r>
              <a:rPr lang="uk-UA" dirty="0"/>
              <a:t>рушник</a:t>
            </a:r>
          </a:p>
          <a:p>
            <a:r>
              <a:rPr lang="uk-UA" dirty="0"/>
              <a:t>Смуга полотна сама по собі має насичене символічне значення — дороги, долі, захисту. А коли ця смуга ще й має на собі виткані чи вишиті знаки-обереги — захисна сила її, відповідно, посилюється. У всій Україні </a:t>
            </a:r>
            <a:r>
              <a:rPr lang="uk-UA" dirty="0" smtClean="0"/>
              <a:t>рушником накривали хліб на </a:t>
            </a:r>
            <a:r>
              <a:rPr lang="uk-UA" dirty="0"/>
              <a:t>столі. Коли син вирушав у далеку дорогу, мати дарувала йому </a:t>
            </a:r>
            <a:r>
              <a:rPr lang="uk-UA" dirty="0" smtClean="0"/>
              <a:t>рушник . </a:t>
            </a:r>
            <a:r>
              <a:rPr lang="uk-UA" dirty="0"/>
              <a:t>Хлібом-сіллю на рушнику і досі зустрічають гостей. В українській хаті рушники вивішують над </a:t>
            </a:r>
            <a:r>
              <a:rPr lang="uk-UA" dirty="0" smtClean="0"/>
              <a:t>іконами і </a:t>
            </a:r>
            <a:r>
              <a:rPr lang="uk-UA" dirty="0"/>
              <a:t>над портретами родичів. Рушник використовується в багатьох обрядах, насамперед тих, що пов'язані зі шлюбом і проводами в </a:t>
            </a:r>
            <a:r>
              <a:rPr lang="uk-UA" dirty="0" err="1"/>
              <a:t>потойбіччя</a:t>
            </a:r>
            <a:r>
              <a:rPr lang="uk-UA" dirty="0"/>
              <a:t>.</a:t>
            </a:r>
          </a:p>
          <a:p>
            <a:endParaRPr lang="uk-UA" dirty="0"/>
          </a:p>
        </p:txBody>
      </p:sp>
      <p:pic>
        <p:nvPicPr>
          <p:cNvPr id="5" name="Рисунок 4" descr="http://upload.wikimedia.org/wikipedia/uk/thumb/8/8b/%D0%A0%D1%83%D1%88%D0%BD%D0%B8%D0%BA.jpg/200px-%D0%A0%D1%83%D1%88%D0%BD%D0%B8%D0%BA.jpg">
            <a:hlinkClick r:id="rId2"/>
          </p:cNvPr>
          <p:cNvPicPr/>
          <p:nvPr/>
        </p:nvPicPr>
        <p:blipFill>
          <a:blip r:embed="rId3"/>
          <a:srcRect/>
          <a:stretch>
            <a:fillRect/>
          </a:stretch>
        </p:blipFill>
        <p:spPr bwMode="auto">
          <a:xfrm>
            <a:off x="285720" y="285728"/>
            <a:ext cx="3643338" cy="39290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000496" y="214291"/>
            <a:ext cx="4457704" cy="1000132"/>
          </a:xfrm>
        </p:spPr>
        <p:txBody>
          <a:bodyPr>
            <a:normAutofit fontScale="90000"/>
          </a:bodyPr>
          <a:lstStyle/>
          <a:p>
            <a:r>
              <a:rPr lang="uk-UA" dirty="0" smtClean="0"/>
              <a:t>Писанка</a:t>
            </a:r>
            <a:br>
              <a:rPr lang="uk-UA" dirty="0" smtClean="0"/>
            </a:br>
            <a:endParaRPr lang="uk-UA" dirty="0"/>
          </a:p>
        </p:txBody>
      </p:sp>
      <p:sp>
        <p:nvSpPr>
          <p:cNvPr id="3" name="Подзаголовок 2"/>
          <p:cNvSpPr>
            <a:spLocks noGrp="1"/>
          </p:cNvSpPr>
          <p:nvPr>
            <p:ph type="subTitle" idx="1"/>
          </p:nvPr>
        </p:nvSpPr>
        <p:spPr>
          <a:xfrm>
            <a:off x="3428992" y="1643050"/>
            <a:ext cx="4929222" cy="4714908"/>
          </a:xfrm>
        </p:spPr>
        <p:txBody>
          <a:bodyPr>
            <a:normAutofit fontScale="77500" lnSpcReduction="20000"/>
          </a:bodyPr>
          <a:lstStyle/>
          <a:p>
            <a:r>
              <a:rPr lang="uk-UA" i="1" dirty="0" smtClean="0">
                <a:solidFill>
                  <a:schemeClr val="tx1"/>
                </a:solidFill>
              </a:rPr>
              <a:t>Писанка</a:t>
            </a:r>
            <a:r>
              <a:rPr lang="uk-UA" dirty="0">
                <a:solidFill>
                  <a:schemeClr val="tx1"/>
                </a:solidFill>
              </a:rPr>
              <a:t> — символ Сонця; життя, його безсмертя; любові і краси; весняного відродження; добра, щастя, радості. Кожен орнаментальний мотив має певне сакральне значення. З них на писанці складається мальована молитва про злагоду і мир поміж людьми. У християнській культурі українців писанка стала символом воскресіння. В народі кажуть: «</a:t>
            </a:r>
            <a:r>
              <a:rPr lang="uk-UA" i="1" dirty="0">
                <a:solidFill>
                  <a:schemeClr val="tx1"/>
                </a:solidFill>
              </a:rPr>
              <a:t>У світі доти існуватиме любов, доки люди писатимуть писанки</a:t>
            </a:r>
            <a:r>
              <a:rPr lang="uk-UA" dirty="0">
                <a:solidFill>
                  <a:schemeClr val="tx1"/>
                </a:solidFill>
              </a:rPr>
              <a:t>».</a:t>
            </a:r>
          </a:p>
          <a:p>
            <a:endParaRPr lang="uk-UA" dirty="0">
              <a:solidFill>
                <a:schemeClr val="tx1"/>
              </a:solidFill>
            </a:endParaRPr>
          </a:p>
        </p:txBody>
      </p:sp>
      <p:pic>
        <p:nvPicPr>
          <p:cNvPr id="4" name="Рисунок 3" descr="http://upload.wikimedia.org/wikipedia/uk/thumb/5/5c/%D0%9F%D0%B8%D1%81%D0%B0%D0%BD%D0%BA%D0%B0.jpg/200px-%D0%9F%D0%B8%D1%81%D0%B0%D0%BD%D0%BA%D0%B0.jpg">
            <a:hlinkClick r:id="rId2"/>
          </p:cNvPr>
          <p:cNvPicPr/>
          <p:nvPr/>
        </p:nvPicPr>
        <p:blipFill>
          <a:blip r:embed="rId3"/>
          <a:srcRect/>
          <a:stretch>
            <a:fillRect/>
          </a:stretch>
        </p:blipFill>
        <p:spPr bwMode="auto">
          <a:xfrm>
            <a:off x="285720" y="357166"/>
            <a:ext cx="2786082" cy="373380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357166"/>
            <a:ext cx="3671886" cy="428628"/>
          </a:xfrm>
        </p:spPr>
        <p:txBody>
          <a:bodyPr>
            <a:normAutofit fontScale="90000"/>
          </a:bodyPr>
          <a:lstStyle/>
          <a:p>
            <a:r>
              <a:rPr lang="uk-UA" sz="4000" b="1" dirty="0" smtClean="0"/>
              <a:t>Вишиванка</a:t>
            </a:r>
            <a:r>
              <a:rPr lang="uk-UA" dirty="0" smtClean="0"/>
              <a:t/>
            </a:r>
            <a:br>
              <a:rPr lang="uk-UA" dirty="0" smtClean="0"/>
            </a:br>
            <a:endParaRPr lang="uk-UA" dirty="0"/>
          </a:p>
        </p:txBody>
      </p:sp>
      <p:sp>
        <p:nvSpPr>
          <p:cNvPr id="3" name="Подзаголовок 2"/>
          <p:cNvSpPr>
            <a:spLocks noGrp="1"/>
          </p:cNvSpPr>
          <p:nvPr>
            <p:ph type="subTitle" idx="1"/>
          </p:nvPr>
        </p:nvSpPr>
        <p:spPr>
          <a:xfrm>
            <a:off x="214282" y="571480"/>
            <a:ext cx="5429288" cy="5857916"/>
          </a:xfrm>
        </p:spPr>
        <p:txBody>
          <a:bodyPr>
            <a:normAutofit fontScale="25000" lnSpcReduction="20000"/>
          </a:bodyPr>
          <a:lstStyle/>
          <a:p>
            <a:r>
              <a:rPr lang="uk-UA" dirty="0"/>
              <a:t> </a:t>
            </a:r>
          </a:p>
          <a:p>
            <a:r>
              <a:rPr lang="uk-UA" sz="3600" i="1" dirty="0" err="1" smtClean="0">
                <a:solidFill>
                  <a:schemeClr val="tx1"/>
                </a:solidFill>
              </a:rPr>
              <a:t>Вишиванка</a:t>
            </a:r>
            <a:r>
              <a:rPr lang="uk-UA" sz="3600" dirty="0" err="1" smtClean="0">
                <a:solidFill>
                  <a:schemeClr val="tx1"/>
                </a:solidFill>
              </a:rPr>
              <a:t>—</a:t>
            </a:r>
            <a:r>
              <a:rPr lang="uk-UA" sz="3600" dirty="0" smtClean="0">
                <a:solidFill>
                  <a:schemeClr val="tx1"/>
                </a:solidFill>
              </a:rPr>
              <a:t> </a:t>
            </a:r>
            <a:r>
              <a:rPr lang="uk-UA" sz="3600" dirty="0">
                <a:solidFill>
                  <a:schemeClr val="tx1"/>
                </a:solidFill>
              </a:rPr>
              <a:t>символ здоров'я, краси, щасливої долі, родової пам'яті, порядності, чесності, любові, святковості; оберіг. Вишита національна жіноча та чоловіча біла сорочка. Символіка вишивки залежала від того, кому призначалося вбрання: парубкові — нареченому, чоловікові, хлопцеві; дівчині, заміжній жінці.</a:t>
            </a:r>
          </a:p>
          <a:p>
            <a:r>
              <a:rPr lang="uk-UA" sz="3600" dirty="0">
                <a:solidFill>
                  <a:schemeClr val="tx1"/>
                </a:solidFill>
              </a:rPr>
              <a:t>Виготовлялися з лляного чи конопляного полотна домашньої роботи. Було чимало типів традиційних сорочок за формою, використанням матеріалів, а також за семантикою кольорів: подільський, галицький, поліський, волинський, наддніпрянський, полтавський, гуцульський, буковинський, лемківський тощо. Цікаво, що символіка вишиванок часто-густо збігається із символікою орнаментів предметів матеріальної трипільської культури. Виявлені на Черкащині срібні бляшки з фігурками чоловіків (датують їх VI ст.) ідентифікуються з узорами вишиванок XVIII—XX ст.. Щоправда, символіка вишивки часто-густо складалася з двох частин: історичної (родової) і прогнозуючої (загадування майбутнього, продовження роду).</a:t>
            </a:r>
          </a:p>
          <a:p>
            <a:r>
              <a:rPr lang="uk-UA" sz="3600" dirty="0">
                <a:solidFill>
                  <a:schemeClr val="tx1"/>
                </a:solidFill>
              </a:rPr>
              <a:t>На вишиванках застосовувалися традиційні символічні орнаменти: геометричні (вважаються найдавнішими), рослинні, зооморфні (тваринні). Іноді типи орнаментальних форм поєднувалися: орнаментально-рослинний з переважанням першого чи останнього.</a:t>
            </a:r>
          </a:p>
          <a:p>
            <a:r>
              <a:rPr lang="uk-UA" sz="3600" dirty="0">
                <a:solidFill>
                  <a:schemeClr val="tx1"/>
                </a:solidFill>
              </a:rPr>
              <a:t>Символіку форм конкретизувала символіка барв. Скажімо, подільська кольорова мережка, виконана хрестиком і низзю з декоративним швом-качалкою (качалочкою) подає ромб, розміщений поміж двома горизонтальними лініями. Трикутник між ромбом та лініями вишивався навскісними лініями у вигляді завитків («баранячі роги»). В орнаментах переважає чорний і червоний кольори із украпленням синього, зеленого, жовтого (золотого). Такий тип вишивки міг символізувати не лише хліборобську працю на чорноземі в зоні лісостепу з наявністю річок, озер чи журливість вдачі, любов, цілеспрямованість подолянина у досягненні мети, а й певну гармонійність у стосунках людини з природою і людських взаєминах; силу, міць; зростання; часом — запліднення тощо (слід розглядати конкретний зразок призначення вишивки). Із зображеннями ромба й двох ліній могли пов'язуватися певні уявлення про календар, чотири пори року, між народженням та смертю (дві лінії).</a:t>
            </a:r>
          </a:p>
          <a:p>
            <a:r>
              <a:rPr lang="uk-UA" sz="3600" dirty="0">
                <a:solidFill>
                  <a:schemeClr val="tx1"/>
                </a:solidFill>
              </a:rPr>
              <a:t>Народ ставився до вишиванок як до святині. Вишиванки передавалися з покоління в покоління, з роду в рід, береглися як реліквії. Символічний образ сорочки-вишиванки часто зустрічається в народних піснях про кохання, сімейне життя, а також соціально-побутових (козацьких, чумацьких, бурлацьких, наймитських та ін.). За традицією, дівчина, готуючи придане, мала вишити своєму нареченому сорочку:</a:t>
            </a:r>
          </a:p>
          <a:p>
            <a:r>
              <a:rPr lang="uk-UA" sz="3600" i="1" dirty="0">
                <a:solidFill>
                  <a:schemeClr val="tx1"/>
                </a:solidFill>
              </a:rPr>
              <a:t>Шовком шила, шовком шила, золотом рубила.</a:t>
            </a:r>
            <a:endParaRPr lang="uk-UA" sz="3600" dirty="0">
              <a:solidFill>
                <a:schemeClr val="tx1"/>
              </a:solidFill>
            </a:endParaRPr>
          </a:p>
          <a:p>
            <a:r>
              <a:rPr lang="uk-UA" sz="3600" i="1" dirty="0">
                <a:solidFill>
                  <a:schemeClr val="tx1"/>
                </a:solidFill>
              </a:rPr>
              <a:t>Та для того козаченька, що вірно любила.</a:t>
            </a:r>
            <a:endParaRPr lang="uk-UA" sz="3600" dirty="0">
              <a:solidFill>
                <a:schemeClr val="tx1"/>
              </a:solidFill>
            </a:endParaRPr>
          </a:p>
          <a:p>
            <a:r>
              <a:rPr lang="uk-UA" sz="3600" dirty="0">
                <a:solidFill>
                  <a:schemeClr val="tx1"/>
                </a:solidFill>
              </a:rPr>
              <a:t>Сорочка (особливо чоловіча) була символом кохання і вірності. В давньому замовлянні сказано: «Якою білою є сорочка на тілі, таким щоб і чоловік до жінки був», звідки видно, що «білий — милий». У деяких народних піснях, як зауважував О.Потебня, образ не пояснюється, але його можна зрозуміти на основі символічних значень:</a:t>
            </a:r>
          </a:p>
          <a:p>
            <a:r>
              <a:rPr lang="uk-UA" sz="3600" i="1" dirty="0">
                <a:solidFill>
                  <a:schemeClr val="tx1"/>
                </a:solidFill>
              </a:rPr>
              <a:t>Ой </a:t>
            </a:r>
            <a:r>
              <a:rPr lang="uk-UA" sz="3600" i="1" dirty="0" err="1">
                <a:solidFill>
                  <a:schemeClr val="tx1"/>
                </a:solidFill>
              </a:rPr>
              <a:t>коби</a:t>
            </a:r>
            <a:r>
              <a:rPr lang="uk-UA" sz="3600" i="1" dirty="0">
                <a:solidFill>
                  <a:schemeClr val="tx1"/>
                </a:solidFill>
              </a:rPr>
              <a:t> я була знала, що я твоя буду,</a:t>
            </a:r>
            <a:endParaRPr lang="uk-UA" sz="3600" dirty="0">
              <a:solidFill>
                <a:schemeClr val="tx1"/>
              </a:solidFill>
            </a:endParaRPr>
          </a:p>
          <a:p>
            <a:r>
              <a:rPr lang="uk-UA" sz="3600" i="1" dirty="0">
                <a:solidFill>
                  <a:schemeClr val="tx1"/>
                </a:solidFill>
              </a:rPr>
              <a:t>Випрала би-м сорочечку від чорного бруду</a:t>
            </a:r>
            <a:endParaRPr lang="uk-UA" sz="3600" dirty="0">
              <a:solidFill>
                <a:schemeClr val="tx1"/>
              </a:solidFill>
            </a:endParaRPr>
          </a:p>
          <a:p>
            <a:r>
              <a:rPr lang="uk-UA" sz="3600" dirty="0">
                <a:solidFill>
                  <a:schemeClr val="tx1"/>
                </a:solidFill>
              </a:rPr>
              <a:t>(тобто: покохала б, поєдналася з тобою за умови обов'язкового майбутнього заміжжя);</a:t>
            </a:r>
          </a:p>
          <a:p>
            <a:r>
              <a:rPr lang="uk-UA" sz="3600" i="1" dirty="0" err="1">
                <a:solidFill>
                  <a:schemeClr val="tx1"/>
                </a:solidFill>
              </a:rPr>
              <a:t>Заковала</a:t>
            </a:r>
            <a:r>
              <a:rPr lang="uk-UA" sz="3600" i="1" dirty="0">
                <a:solidFill>
                  <a:schemeClr val="tx1"/>
                </a:solidFill>
              </a:rPr>
              <a:t> зозуленька на жовтім пісочку.</a:t>
            </a:r>
            <a:endParaRPr lang="uk-UA" sz="3600" dirty="0">
              <a:solidFill>
                <a:schemeClr val="tx1"/>
              </a:solidFill>
            </a:endParaRPr>
          </a:p>
          <a:p>
            <a:r>
              <a:rPr lang="uk-UA" sz="3600" i="1" dirty="0">
                <a:solidFill>
                  <a:schemeClr val="tx1"/>
                </a:solidFill>
              </a:rPr>
              <a:t>А хто ж </a:t>
            </a:r>
            <a:r>
              <a:rPr lang="uk-UA" sz="3600" i="1" dirty="0" err="1">
                <a:solidFill>
                  <a:schemeClr val="tx1"/>
                </a:solidFill>
              </a:rPr>
              <a:t>мому</a:t>
            </a:r>
            <a:r>
              <a:rPr lang="uk-UA" sz="3600" i="1" dirty="0">
                <a:solidFill>
                  <a:schemeClr val="tx1"/>
                </a:solidFill>
              </a:rPr>
              <a:t> миленькому випере сорочку?</a:t>
            </a:r>
            <a:endParaRPr lang="uk-UA" sz="3600" dirty="0">
              <a:solidFill>
                <a:schemeClr val="tx1"/>
              </a:solidFill>
            </a:endParaRPr>
          </a:p>
          <a:p>
            <a:r>
              <a:rPr lang="uk-UA" sz="3600" dirty="0">
                <a:solidFill>
                  <a:schemeClr val="tx1"/>
                </a:solidFill>
              </a:rPr>
              <a:t>У другій половині XIX ст. в європейській фольклористиці широко обговорювався сюжет про графа, котрий потрапив у полон до невірних, і про його дружину. Біла сорочка, що її дала дружина чоловікові, — символ вірності: поки сорочка біла, доти жінка вірна. Випрати сорочку в чумацьких піснях означає полюбити чумака, навіть якщо він одружений. Характерно, що не завжди чумак погоджується на любовні стосунки з випадковими особами жіночої статі (в піснях це переважно дівчата або молода шинкарка-здирниця), не дозволяє якій-небудь «прати сорочку», хоч вона й не біла, бо «сьома неділя». Таким чином, чумак зберігає вірність коханій дівчині, до якої має повернутися.</a:t>
            </a:r>
          </a:p>
          <a:p>
            <a:r>
              <a:rPr lang="uk-UA" sz="3600" dirty="0">
                <a:solidFill>
                  <a:schemeClr val="tx1"/>
                </a:solidFill>
              </a:rPr>
              <a:t>Сорочка-вишиванка оспівана, зображена в різноманітних жанрах народної творчості (в тім числі — жартівливих, пародійних), сучасними поетами. Вона є символом українця загалом і України зокрема, проте в XX ст. престиж вишиванки як одягу занепав під згубними впливами шовіністично-космополітичних, комуно-фашистських, екстремістських та інших тенденцій. М.Дмитренко.</a:t>
            </a:r>
          </a:p>
          <a:p>
            <a:endParaRPr lang="uk-UA" sz="3600" dirty="0">
              <a:solidFill>
                <a:schemeClr val="tx1"/>
              </a:solidFill>
            </a:endParaRPr>
          </a:p>
        </p:txBody>
      </p:sp>
      <p:pic>
        <p:nvPicPr>
          <p:cNvPr id="4" name="Рисунок 3" descr="http://upload.wikimedia.org/wikipedia/uk/thumb/5/5e/%D0%92%D0%B8%D1%88%D0%B8%D0%B2%D0%B0%D0%BD%D0%BA%D0%B0.jpg/300px-%D0%92%D0%B8%D1%88%D0%B8%D0%B2%D0%B0%D0%BD%D0%BA%D0%B0.jpg">
            <a:hlinkClick r:id="rId2"/>
          </p:cNvPr>
          <p:cNvPicPr/>
          <p:nvPr/>
        </p:nvPicPr>
        <p:blipFill>
          <a:blip r:embed="rId3"/>
          <a:srcRect/>
          <a:stretch>
            <a:fillRect/>
          </a:stretch>
        </p:blipFill>
        <p:spPr bwMode="auto">
          <a:xfrm>
            <a:off x="5715008" y="285728"/>
            <a:ext cx="3143272" cy="37147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H="1">
            <a:off x="1500166" y="142852"/>
            <a:ext cx="6072230" cy="785818"/>
          </a:xfrm>
        </p:spPr>
        <p:txBody>
          <a:bodyPr>
            <a:normAutofit fontScale="90000"/>
          </a:bodyPr>
          <a:lstStyle/>
          <a:p>
            <a:r>
              <a:rPr lang="uk-UA" sz="4000" b="1" dirty="0" smtClean="0"/>
              <a:t>Вишня</a:t>
            </a:r>
            <a:r>
              <a:rPr lang="uk-UA" dirty="0" smtClean="0"/>
              <a:t/>
            </a:r>
            <a:br>
              <a:rPr lang="uk-UA" dirty="0" smtClean="0"/>
            </a:br>
            <a:endParaRPr lang="uk-UA" dirty="0"/>
          </a:p>
        </p:txBody>
      </p:sp>
      <p:sp>
        <p:nvSpPr>
          <p:cNvPr id="3" name="Содержимое 2"/>
          <p:cNvSpPr>
            <a:spLocks noGrp="1"/>
          </p:cNvSpPr>
          <p:nvPr>
            <p:ph idx="1"/>
          </p:nvPr>
        </p:nvSpPr>
        <p:spPr>
          <a:xfrm>
            <a:off x="357158" y="571480"/>
            <a:ext cx="8615394" cy="6286520"/>
          </a:xfrm>
        </p:spPr>
        <p:txBody>
          <a:bodyPr>
            <a:noAutofit/>
          </a:bodyPr>
          <a:lstStyle/>
          <a:p>
            <a:pPr>
              <a:buNone/>
            </a:pPr>
            <a:r>
              <a:rPr lang="uk-UA" sz="1050" i="1" dirty="0" smtClean="0"/>
              <a:t>                   Вишня</a:t>
            </a:r>
            <a:r>
              <a:rPr lang="uk-UA" sz="1050" dirty="0"/>
              <a:t> — символ світового дерева, життя; символ України, рідної землі; матері; дівчини-нареченої. У давнину вишня була одним із священних дерев далекої Японії та Китаю. Для </a:t>
            </a:r>
            <a:r>
              <a:rPr lang="uk-UA" sz="1050" dirty="0" err="1"/>
              <a:t>праукраїнців</a:t>
            </a:r>
            <a:r>
              <a:rPr lang="uk-UA" sz="1050" dirty="0"/>
              <a:t> вишня, за даними О. </a:t>
            </a:r>
            <a:r>
              <a:rPr lang="uk-UA" sz="1050" dirty="0" err="1"/>
              <a:t>Шокала</a:t>
            </a:r>
            <a:r>
              <a:rPr lang="uk-UA" sz="1050" dirty="0"/>
              <a:t>, — світове дерево життя (див. Дерево життя). Як відомо, колись слов'яни святкували Новий рік 21 березня. Це було свято весни, Новий рік споконвічних хліборобів. «У давнину в Україні, — підкреслює дослідник, — вишня була ритуальним деревом весняного новорічного обряду. Деревце вишні садили восени в діжечку, тримали його в хаті, а навесні, у березні, вишенька розвивалась і розквітала. По тому, як вона квітне, дівчата вгадували долю на цілий Новий рік</a:t>
            </a:r>
            <a:r>
              <a:rPr lang="uk-UA" sz="1050" dirty="0" smtClean="0"/>
              <a:t>»</a:t>
            </a:r>
            <a:r>
              <a:rPr lang="uk-UA" sz="1050" baseline="30000" dirty="0"/>
              <a:t> </a:t>
            </a:r>
            <a:r>
              <a:rPr lang="uk-UA" sz="1050" dirty="0" smtClean="0"/>
              <a:t>. </a:t>
            </a:r>
            <a:r>
              <a:rPr lang="uk-UA" sz="1050" dirty="0"/>
              <a:t>На думку Г. </a:t>
            </a:r>
            <a:r>
              <a:rPr lang="uk-UA" sz="1050" dirty="0" err="1" smtClean="0"/>
              <a:t>Лозко</a:t>
            </a:r>
            <a:r>
              <a:rPr lang="uk-UA" sz="1050" dirty="0" smtClean="0"/>
              <a:t> </a:t>
            </a:r>
            <a:r>
              <a:rPr lang="uk-UA" sz="1050" dirty="0"/>
              <a:t>назву «вишня» слід вважати прикметником жіночого роду, від форми «вишній», тобто «божественний» (пор. із словом «</a:t>
            </a:r>
            <a:r>
              <a:rPr lang="uk-UA" sz="1050" dirty="0" err="1"/>
              <a:t>Все-вишній</a:t>
            </a:r>
            <a:r>
              <a:rPr lang="uk-UA" sz="1050" dirty="0"/>
              <a:t>» Всевишній). Отже, вишня — це «божественне дерево», присвячене </a:t>
            </a:r>
            <a:r>
              <a:rPr lang="uk-UA" sz="1050" dirty="0" smtClean="0">
                <a:solidFill>
                  <a:srgbClr val="002060"/>
                </a:solidFill>
              </a:rPr>
              <a:t>Сварогу</a:t>
            </a:r>
            <a:endParaRPr lang="uk-UA" sz="1050" dirty="0">
              <a:solidFill>
                <a:srgbClr val="002060"/>
              </a:solidFill>
            </a:endParaRPr>
          </a:p>
          <a:p>
            <a:pPr>
              <a:buNone/>
            </a:pPr>
            <a:r>
              <a:rPr lang="uk-UA" sz="1050" dirty="0" smtClean="0"/>
              <a:t>                     Окремі </a:t>
            </a:r>
            <a:r>
              <a:rPr lang="uk-UA" sz="1050" dirty="0"/>
              <a:t>дослідники зіставляють це слово із весняним сонцем у зеніті, тобто «вишнім» сонцем. Лінгвістичний аналіз етимології слова «вишня», зроблений нами, підтверджує думку про правильність зіставлення її з образом світового дерева, священного дерева життя. По-перше, слово «вишня» — слов'янського походження, воно мало такі регіональні варіанти як «вишник», «</a:t>
            </a:r>
            <a:r>
              <a:rPr lang="uk-UA" sz="1050" dirty="0" err="1"/>
              <a:t>вишника</a:t>
            </a:r>
            <a:r>
              <a:rPr lang="uk-UA" sz="1050" dirty="0"/>
              <a:t>». Водночас слово «вись» (висота) (світове дерево, як відомо, дуже високе, дістає кроною неба) мало аналогічні форми — «вишник», тобто «вищий», «старший», «вишок» — вершина, шпиль.</a:t>
            </a:r>
          </a:p>
          <a:p>
            <a:pPr>
              <a:buNone/>
            </a:pPr>
            <a:r>
              <a:rPr lang="uk-UA" sz="1050" dirty="0" smtClean="0"/>
              <a:t>                      Словник Б.Грінченка </a:t>
            </a:r>
            <a:r>
              <a:rPr lang="uk-UA" sz="1050" dirty="0"/>
              <a:t>фіксує форму «вишній», тобто «верховний», а отже «небесний», «божественний». Водночас у Словнику вміщено фразу «Господи вишній, чи я в тебе лишній?», яку можна зіставити із фольклорним виразом «Ненько, моя вишня, Чи я в тебе лишня…» Отже, у свідомості </a:t>
            </a:r>
            <a:r>
              <a:rPr lang="uk-UA" sz="1050" dirty="0" err="1"/>
              <a:t>праукраїнців</a:t>
            </a:r>
            <a:r>
              <a:rPr lang="uk-UA" sz="1050" dirty="0"/>
              <a:t> вишня асоціювалася із небом, високим деревом життя, Богом. Окрім того, білий колір її цвіту асоціювався із святістю, бо «світ» — це «свят».</a:t>
            </a:r>
          </a:p>
          <a:p>
            <a:pPr>
              <a:buNone/>
            </a:pPr>
            <a:r>
              <a:rPr lang="uk-UA" sz="1050" dirty="0" smtClean="0"/>
              <a:t>                       За </a:t>
            </a:r>
            <a:r>
              <a:rPr lang="uk-UA" sz="1050" dirty="0"/>
              <a:t>даними М.Костомарова, слов'яни обожнювали саме світло як джерело життя, білий колір (пор. імена язичницьких богів </a:t>
            </a:r>
            <a:r>
              <a:rPr lang="uk-UA" sz="1050" dirty="0" err="1"/>
              <a:t>Світовид</a:t>
            </a:r>
            <a:r>
              <a:rPr lang="uk-UA" sz="1050" dirty="0"/>
              <a:t>, </a:t>
            </a:r>
            <a:r>
              <a:rPr lang="uk-UA" sz="1050" dirty="0" err="1"/>
              <a:t>Білобог</a:t>
            </a:r>
            <a:r>
              <a:rPr lang="uk-UA" sz="1050" dirty="0"/>
              <a:t>). Споконвіку священні речі українців — білі (хата, вишиванка, хустина, рушник). Священний птах лелека має біле забарвлення. Таким чином, безсумнівно, вишня була у наших пращурів Священним Деревом Життя, Матері-богині, України. Відгомін цих вірувань знаходимо у творах усної народної творчості, українських письменників. У свідомості українців і нині вишня — це рідна домівка: «Садок вишневий коло хати» (Т. Г. Шевченко). Або: «Як я любив у хмарах вишняку Твої білесенькі, немов хустини, хати» (М.Старицький).</a:t>
            </a:r>
          </a:p>
          <a:p>
            <a:pPr>
              <a:buNone/>
            </a:pPr>
            <a:r>
              <a:rPr lang="uk-UA" sz="1050" dirty="0" smtClean="0"/>
              <a:t>                       У </a:t>
            </a:r>
            <a:r>
              <a:rPr lang="uk-UA" sz="1050" dirty="0"/>
              <a:t>поемі І. Я. Франка «Іван Вишенський» змальовано, зокрема, епізод, коли саме вишневий цвіт нагадав герою на чужині про рідну Україну і змусив повернутися із грецького Афону.</a:t>
            </a:r>
          </a:p>
          <a:p>
            <a:pPr>
              <a:buNone/>
            </a:pPr>
            <a:r>
              <a:rPr lang="uk-UA" sz="1050" dirty="0" smtClean="0"/>
              <a:t>                      Ліна </a:t>
            </a:r>
            <a:r>
              <a:rPr lang="uk-UA" sz="1050" dirty="0"/>
              <a:t>Костенко використала цей образ для </a:t>
            </a:r>
            <a:r>
              <a:rPr lang="uk-UA" sz="1050" dirty="0" err="1"/>
              <a:t>опоетизації</a:t>
            </a:r>
            <a:r>
              <a:rPr lang="uk-UA" sz="1050" dirty="0"/>
              <a:t> весни, кохання, нареченої:</a:t>
            </a:r>
          </a:p>
          <a:p>
            <a:pPr>
              <a:buNone/>
            </a:pPr>
            <a:r>
              <a:rPr lang="uk-UA" sz="1050" i="1" dirty="0"/>
              <a:t>Ще сніг ковтала повідь широченна,</a:t>
            </a:r>
            <a:endParaRPr lang="uk-UA" sz="1050" dirty="0"/>
          </a:p>
          <a:p>
            <a:pPr>
              <a:buNone/>
            </a:pPr>
            <a:r>
              <a:rPr lang="uk-UA" sz="1050" i="1" dirty="0"/>
              <a:t>І рала ждав іще тужливий лан.</a:t>
            </a:r>
            <a:endParaRPr lang="uk-UA" sz="1050" dirty="0"/>
          </a:p>
          <a:p>
            <a:pPr>
              <a:buNone/>
            </a:pPr>
            <a:r>
              <a:rPr lang="uk-UA" sz="1050" i="1" dirty="0"/>
              <a:t>А під горою вишня — наречена</a:t>
            </a:r>
            <a:endParaRPr lang="uk-UA" sz="1050" dirty="0"/>
          </a:p>
          <a:p>
            <a:pPr>
              <a:buNone/>
            </a:pPr>
            <a:r>
              <a:rPr lang="uk-UA" sz="1050" i="1" dirty="0"/>
              <a:t>Вже до віночка міряла туман.</a:t>
            </a:r>
            <a:endParaRPr lang="uk-UA" sz="1050" dirty="0"/>
          </a:p>
          <a:p>
            <a:pPr>
              <a:buNone/>
            </a:pPr>
            <a:r>
              <a:rPr lang="uk-UA" sz="1050" dirty="0" smtClean="0"/>
              <a:t>                     У </a:t>
            </a:r>
            <a:r>
              <a:rPr lang="uk-UA" sz="1050" dirty="0"/>
              <a:t>поемі І.Драча «Смерть Шевченка» вишневий цвіт асоціюється із безсмертям </a:t>
            </a:r>
            <a:endParaRPr lang="uk-UA" sz="1050" dirty="0" smtClean="0"/>
          </a:p>
          <a:p>
            <a:pPr>
              <a:buNone/>
            </a:pPr>
            <a:r>
              <a:rPr lang="uk-UA" sz="1050" dirty="0" smtClean="0"/>
              <a:t>Великого </a:t>
            </a:r>
            <a:r>
              <a:rPr lang="uk-UA" sz="1050" dirty="0"/>
              <a:t>Кобзаря</a:t>
            </a:r>
            <a:r>
              <a:rPr lang="uk-UA" sz="1050" dirty="0" smtClean="0"/>
              <a:t>. </a:t>
            </a:r>
            <a:r>
              <a:rPr lang="uk-UA" sz="1050" dirty="0"/>
              <a:t>І на завершення — рядки, написані одним із авторів Словника:</a:t>
            </a:r>
          </a:p>
          <a:p>
            <a:pPr>
              <a:buNone/>
            </a:pPr>
            <a:r>
              <a:rPr lang="uk-UA" sz="1050" i="1" dirty="0"/>
              <a:t>О, вишня — Матінко Всевишня -</a:t>
            </a:r>
            <a:endParaRPr lang="uk-UA" sz="1050" dirty="0"/>
          </a:p>
          <a:p>
            <a:pPr>
              <a:buNone/>
            </a:pPr>
            <a:r>
              <a:rPr lang="uk-UA" sz="1050" i="1" dirty="0"/>
              <a:t>Весь білий світ — то вишні цвіт.</a:t>
            </a:r>
            <a:endParaRPr lang="uk-UA" sz="1050" dirty="0"/>
          </a:p>
          <a:p>
            <a:pPr>
              <a:buNone/>
            </a:pPr>
            <a:r>
              <a:rPr lang="uk-UA" sz="1050" i="1" dirty="0"/>
              <a:t>Правічне дерево Вкраїни -</a:t>
            </a:r>
            <a:endParaRPr lang="uk-UA" sz="1050" dirty="0"/>
          </a:p>
          <a:p>
            <a:pPr>
              <a:buNone/>
            </a:pPr>
            <a:r>
              <a:rPr lang="uk-UA" sz="1050" i="1" dirty="0"/>
              <a:t>Її безсмертя в плині літ.</a:t>
            </a:r>
            <a:endParaRPr lang="uk-UA" sz="1050" dirty="0"/>
          </a:p>
          <a:p>
            <a:pPr>
              <a:buNone/>
            </a:pPr>
            <a:r>
              <a:rPr lang="uk-UA" sz="1050" dirty="0" smtClean="0"/>
              <a:t>                               О.</a:t>
            </a:r>
            <a:r>
              <a:rPr lang="uk-UA" sz="1050" dirty="0" err="1" smtClean="0"/>
              <a:t>Потапенко</a:t>
            </a:r>
            <a:r>
              <a:rPr lang="uk-UA" sz="1050" dirty="0"/>
              <a:t>.</a:t>
            </a:r>
          </a:p>
          <a:p>
            <a:endParaRPr lang="uk-UA" sz="800" dirty="0"/>
          </a:p>
        </p:txBody>
      </p:sp>
      <p:pic>
        <p:nvPicPr>
          <p:cNvPr id="4" name="Picture 7"/>
          <p:cNvPicPr>
            <a:picLocks noChangeAspect="1" noChangeArrowheads="1"/>
          </p:cNvPicPr>
          <p:nvPr/>
        </p:nvPicPr>
        <p:blipFill>
          <a:blip r:embed="rId2" cstate="print"/>
          <a:srcRect/>
          <a:stretch>
            <a:fillRect/>
          </a:stretch>
        </p:blipFill>
        <p:spPr bwMode="auto">
          <a:xfrm>
            <a:off x="6500826" y="4500570"/>
            <a:ext cx="2428892" cy="171451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68346"/>
          </a:xfrm>
        </p:spPr>
        <p:txBody>
          <a:bodyPr>
            <a:noAutofit/>
          </a:bodyPr>
          <a:lstStyle/>
          <a:p>
            <a:r>
              <a:rPr lang="uk-UA" sz="3200" b="1" dirty="0" smtClean="0"/>
              <a:t>Волосся</a:t>
            </a:r>
            <a:r>
              <a:rPr lang="uk-UA" sz="3200" dirty="0" smtClean="0"/>
              <a:t/>
            </a:r>
            <a:br>
              <a:rPr lang="uk-UA" sz="3200" dirty="0" smtClean="0"/>
            </a:br>
            <a:endParaRPr lang="uk-UA" sz="3200" dirty="0"/>
          </a:p>
        </p:txBody>
      </p:sp>
      <p:sp>
        <p:nvSpPr>
          <p:cNvPr id="3" name="Содержимое 2"/>
          <p:cNvSpPr>
            <a:spLocks noGrp="1"/>
          </p:cNvSpPr>
          <p:nvPr>
            <p:ph idx="1"/>
          </p:nvPr>
        </p:nvSpPr>
        <p:spPr>
          <a:xfrm>
            <a:off x="457200" y="857232"/>
            <a:ext cx="8229600" cy="5857916"/>
          </a:xfrm>
        </p:spPr>
        <p:txBody>
          <a:bodyPr>
            <a:normAutofit fontScale="40000" lnSpcReduction="20000"/>
          </a:bodyPr>
          <a:lstStyle/>
          <a:p>
            <a:r>
              <a:rPr lang="uk-UA" i="1" dirty="0" smtClean="0"/>
              <a:t>Волосся</a:t>
            </a:r>
            <a:r>
              <a:rPr lang="uk-UA" dirty="0"/>
              <a:t> — символ богині неба, землі; багатства; розвитку духовних сил; енергії, вогню, плодючості, здоров'я; символ скорботи, трауру; обстрижене волосся — символ покритки (</a:t>
            </a:r>
            <a:r>
              <a:rPr lang="uk-UA" dirty="0" err="1"/>
              <a:t>стриги</a:t>
            </a:r>
            <a:r>
              <a:rPr lang="uk-UA" dirty="0"/>
              <a:t>), втраченого дівоцтва, цнотливості; «народження-смерті»; вічної пам'яті; оберіг.</a:t>
            </a:r>
          </a:p>
          <a:p>
            <a:r>
              <a:rPr lang="uk-UA" dirty="0"/>
              <a:t>Волосся — багатозначний символ. Волосся на голові символізувало духовні сили людини, і водночас — ірраціональні космічні сили та біологічні інстинкти.</a:t>
            </a:r>
          </a:p>
          <a:p>
            <a:r>
              <a:rPr lang="uk-UA" dirty="0"/>
              <a:t>Автор Словника символів Х. Е. </a:t>
            </a:r>
            <a:r>
              <a:rPr lang="uk-UA" dirty="0" err="1"/>
              <a:t>Керлот</a:t>
            </a:r>
            <a:r>
              <a:rPr lang="uk-UA" dirty="0"/>
              <a:t> зазначає, що волосся означає енергію, плодючість. Густа шевелюра означає життєвий порив, радість життя, духовний розвиток. В індуїзмі волосся символізує «силові лінії» Всесвіту. Втрата його означає падіння і бідність. Водночас добровільне постригання, напр., у ченці, означало відмову від усіх земних втіх, абсолютний аскетизм. У Малій Азії саме їм жерці і жриці приносили в жертву своє волосся. За міфами, Самсон втратив сили, коли його обстригли, тобто позбувся підтримки богів.</a:t>
            </a:r>
          </a:p>
          <a:p>
            <a:r>
              <a:rPr lang="uk-UA" dirty="0"/>
              <a:t>За даними О. М. Афанасьєва, «стародавньою поетичною мовою трави, квіти, кущі та дерева називались волоссям землі». Люди </a:t>
            </a:r>
            <a:r>
              <a:rPr lang="uk-UA" dirty="0" err="1"/>
              <a:t>одухотворювали</a:t>
            </a:r>
            <a:r>
              <a:rPr lang="uk-UA" dirty="0"/>
              <a:t> землю, вважаючи сушу тілом, каміння — кістками, воду — кров'ю, а рослини — волоссям велетенської істоти. Тому-то у народних казках саме щітка (гребінь для волосся), кинуті героєм, перетворюються у рівний ліс: із кожної волосинки виростає дерево. Отже, у казках волосся — символ енергії, плодючості, буйної рослинності.</a:t>
            </a:r>
          </a:p>
          <a:p>
            <a:r>
              <a:rPr lang="uk-UA" dirty="0"/>
              <a:t>У давнину на Русі-Україні категорично заборонялося заміжній жінці «світити волоссям». Одним із </a:t>
            </a:r>
            <a:r>
              <a:rPr lang="uk-UA" dirty="0" err="1"/>
              <a:t>найганебніших</a:t>
            </a:r>
            <a:r>
              <a:rPr lang="uk-UA" dirty="0"/>
              <a:t> вчинків було зривання хустки із голови жінки. Це зумовлено віруванням в те, що, вийшовши заміж, дівчина переходить під владу чоловіка, який заволодів її косою, а отже — честю. Тому з'явитися перед чужим без хустини означало зрадити своєму чоловіку.</a:t>
            </a:r>
          </a:p>
          <a:p>
            <a:r>
              <a:rPr lang="uk-UA" dirty="0" err="1"/>
              <a:t>Найганебнішим</a:t>
            </a:r>
            <a:r>
              <a:rPr lang="uk-UA" dirty="0"/>
              <a:t> в Україні для дівчини було колишнє насильне обстригання, яке символізувало неславу за втрату вінка, цнотливості. Така дівчина звалася «</a:t>
            </a:r>
            <a:r>
              <a:rPr lang="uk-UA" dirty="0" err="1"/>
              <a:t>стрига</a:t>
            </a:r>
            <a:r>
              <a:rPr lang="uk-UA" dirty="0"/>
              <a:t>» або «покритка», бо їй хлопці за зраду відтинали волосся, їй заборонялося ходити із непокритою головою. Очевидно тому, що волосся, коса зокрема, (див. Коса) були символом незайманості, святості.</a:t>
            </a:r>
          </a:p>
          <a:p>
            <a:r>
              <a:rPr lang="uk-UA" dirty="0"/>
              <a:t>Одним із стародавніх символічних ритуалів був обряд </a:t>
            </a:r>
            <a:r>
              <a:rPr lang="uk-UA" dirty="0" err="1"/>
              <a:t>пострижин</a:t>
            </a:r>
            <a:r>
              <a:rPr lang="uk-UA" dirty="0"/>
              <a:t>. За даними Геродота, скіфи, гіперборейці стригли волосся на ознаку трауру. Дівчата перед шлюбом обтинали коси і жертвували їх богині Артеміді. У багатьох народів категорично заборонялося це робити, щоб не потрапити під вплив демонічних сил.</a:t>
            </a:r>
          </a:p>
          <a:p>
            <a:r>
              <a:rPr lang="uk-UA" dirty="0"/>
              <a:t>На Русі-Україні лише воїни (за свідченнями В.</a:t>
            </a:r>
            <a:r>
              <a:rPr lang="uk-UA" dirty="0" err="1"/>
              <a:t>Колесова</a:t>
            </a:r>
            <a:r>
              <a:rPr lang="uk-UA" dirty="0"/>
              <a:t>) «повністю збривали волосся, присвячуючи своє життя і життєву силу Перуну». Візантійців дуже вразила зачіска князя Святослава. На виголеній голові був лише жмут волосся на маківці (подібний до запорозького «оселедця»).</a:t>
            </a:r>
          </a:p>
          <a:p>
            <a:r>
              <a:rPr lang="uk-UA" dirty="0" err="1"/>
              <a:t>Пострижини</a:t>
            </a:r>
            <a:r>
              <a:rPr lang="uk-UA" dirty="0"/>
              <a:t> проводили, коли дитині виповнювалося 3—5 років і символізували перехід її в «отроцтво». На думку І.</a:t>
            </a:r>
            <a:r>
              <a:rPr lang="uk-UA" dirty="0" err="1"/>
              <a:t>Снігирьова</a:t>
            </a:r>
            <a:r>
              <a:rPr lang="uk-UA" dirty="0"/>
              <a:t>, цей обряд розглядали як щось аналогічне хрещенню.</a:t>
            </a:r>
          </a:p>
          <a:p>
            <a:r>
              <a:rPr lang="uk-UA" dirty="0"/>
              <a:t> </a:t>
            </a:r>
          </a:p>
          <a:p>
            <a:endParaRPr lang="uk-UA"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buNone/>
            </a:pPr>
            <a:r>
              <a:rPr lang="uk-UA" b="1" i="1" dirty="0" smtClean="0"/>
              <a:t>             Згідно з Конституцією України, державними символами України є Державний Прапор України, Державний Герб України, Державний Гімн України і Державні символи Президента України.</a:t>
            </a:r>
            <a:br>
              <a:rPr lang="uk-UA" b="1" i="1" dirty="0" smtClean="0"/>
            </a:br>
            <a:endParaRPr lang="uk-UA" dirty="0" smtClean="0"/>
          </a:p>
          <a:p>
            <a:endParaRPr lang="uk-UA"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Чорнобривці</a:t>
            </a:r>
            <a:endParaRPr lang="uk-UA" dirty="0"/>
          </a:p>
        </p:txBody>
      </p:sp>
      <p:pic>
        <p:nvPicPr>
          <p:cNvPr id="4" name="Tasya-Povaly-Chornobrivc(muzofon.com).mp3">
            <a:hlinkClick r:id="" action="ppaction://media"/>
          </p:cNvPr>
          <p:cNvPicPr>
            <a:picLocks noRot="1" noChangeAspect="1"/>
          </p:cNvPicPr>
          <p:nvPr>
            <a:audioFile r:link="rId1"/>
          </p:nvPr>
        </p:nvPicPr>
        <p:blipFill>
          <a:blip r:embed="rId3"/>
          <a:stretch>
            <a:fillRect/>
          </a:stretch>
        </p:blipFill>
        <p:spPr>
          <a:xfrm>
            <a:off x="4419600" y="3276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827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357686" y="428604"/>
            <a:ext cx="4572032" cy="6215106"/>
          </a:xfrm>
        </p:spPr>
        <p:txBody>
          <a:bodyPr>
            <a:normAutofit fontScale="70000" lnSpcReduction="20000"/>
          </a:bodyPr>
          <a:lstStyle/>
          <a:p>
            <a:pPr>
              <a:buNone/>
            </a:pPr>
            <a:r>
              <a:rPr lang="uk-UA" b="1" i="1" dirty="0" smtClean="0"/>
              <a:t>          Державний Прапор України був затверджений Постановою Верховної Ради 28 січня 1992 року і являє собою стяг із двох рівновеликих горизонтальних смуг синього і жовтого кольорів. Співвідношення сторін 2:3 (висота:ширина). Офіційного тлумачення кольорів нема, але найбільш поширеною є версія, що його кольори символізують чисте, безхмарне небо (синій колір), та поля зрілої пшениці (жовтий колір). Офіційним днем державного прапору є 23 серпня</a:t>
            </a:r>
            <a:endParaRPr lang="uk-UA" dirty="0"/>
          </a:p>
        </p:txBody>
      </p:sp>
      <p:pic>
        <p:nvPicPr>
          <p:cNvPr id="4098" name="Picture 2"/>
          <p:cNvPicPr>
            <a:picLocks noChangeAspect="1" noChangeArrowheads="1"/>
          </p:cNvPicPr>
          <p:nvPr/>
        </p:nvPicPr>
        <p:blipFill>
          <a:blip r:embed="rId2"/>
          <a:srcRect/>
          <a:stretch>
            <a:fillRect/>
          </a:stretch>
        </p:blipFill>
        <p:spPr bwMode="auto">
          <a:xfrm>
            <a:off x="285719" y="571480"/>
            <a:ext cx="4370907" cy="292895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57752" y="0"/>
            <a:ext cx="3829048" cy="571480"/>
          </a:xfrm>
        </p:spPr>
        <p:txBody>
          <a:bodyPr>
            <a:noAutofit/>
          </a:bodyPr>
          <a:lstStyle/>
          <a:p>
            <a:r>
              <a:rPr lang="uk-UA" sz="3600" b="1" i="1" dirty="0" smtClean="0"/>
              <a:t>Державний герб</a:t>
            </a:r>
            <a:endParaRPr lang="uk-UA" sz="3600" dirty="0"/>
          </a:p>
        </p:txBody>
      </p:sp>
      <p:sp>
        <p:nvSpPr>
          <p:cNvPr id="3" name="Содержимое 2"/>
          <p:cNvSpPr>
            <a:spLocks noGrp="1"/>
          </p:cNvSpPr>
          <p:nvPr>
            <p:ph idx="1"/>
          </p:nvPr>
        </p:nvSpPr>
        <p:spPr>
          <a:xfrm>
            <a:off x="4857752" y="571480"/>
            <a:ext cx="4143404" cy="6000792"/>
          </a:xfrm>
        </p:spPr>
        <p:txBody>
          <a:bodyPr>
            <a:noAutofit/>
          </a:bodyPr>
          <a:lstStyle/>
          <a:p>
            <a:pPr>
              <a:buNone/>
            </a:pPr>
            <a:r>
              <a:rPr lang="uk-UA" sz="900" b="1" i="1" dirty="0" smtClean="0"/>
              <a:t/>
            </a:r>
            <a:br>
              <a:rPr lang="uk-UA" sz="900" b="1" i="1" dirty="0" smtClean="0"/>
            </a:br>
            <a:r>
              <a:rPr lang="uk-UA" sz="1100" b="1" i="1" dirty="0" smtClean="0"/>
              <a:t/>
            </a:r>
            <a:br>
              <a:rPr lang="uk-UA" sz="1100" b="1" i="1" dirty="0" smtClean="0"/>
            </a:br>
            <a:r>
              <a:rPr lang="uk-UA" sz="1200" b="1" i="1" dirty="0" smtClean="0"/>
              <a:t>Великий Державний Герб України, згідно із статтею 20 Конституції України, встановлюється з урахуванням малого Державного Герба, як його головного елемента, і герба Війська Запорізького, і затверджується не менше як двома третинами від конституційного складу Верховної Ради України.</a:t>
            </a:r>
            <a:br>
              <a:rPr lang="uk-UA" sz="1200" b="1" i="1" dirty="0" smtClean="0"/>
            </a:br>
            <a:r>
              <a:rPr lang="uk-UA" sz="1200" b="1" i="1" dirty="0" smtClean="0"/>
              <a:t/>
            </a:r>
            <a:br>
              <a:rPr lang="uk-UA" sz="1200" b="1" i="1" dirty="0" smtClean="0"/>
            </a:br>
            <a:r>
              <a:rPr lang="uk-UA" sz="1200" b="1" i="1" dirty="0" smtClean="0"/>
              <a:t>19 лютого 1992 р. Верховною Радою України ухвалена постанова "Про Державний Герб України", якою було затверджено «Тризуб як малий герб України» </a:t>
            </a:r>
            <a:r>
              <a:rPr lang="arn-CL" sz="1200" b="1" i="1" dirty="0" smtClean="0"/>
              <a:t>i, </a:t>
            </a:r>
            <a:r>
              <a:rPr lang="uk-UA" sz="1200" b="1" i="1" dirty="0" smtClean="0"/>
              <a:t>відповідно, головний елемент великого герба.</a:t>
            </a:r>
          </a:p>
          <a:p>
            <a:pPr>
              <a:buNone/>
            </a:pPr>
            <a:r>
              <a:rPr lang="uk-UA" sz="1200" b="1" i="1" dirty="0" smtClean="0"/>
              <a:t/>
            </a:r>
            <a:br>
              <a:rPr lang="uk-UA" sz="1200" b="1" i="1" dirty="0" smtClean="0"/>
            </a:br>
            <a:r>
              <a:rPr lang="uk-UA" sz="1200" b="1" i="1" dirty="0" smtClean="0"/>
              <a:t/>
            </a:r>
            <a:br>
              <a:rPr lang="uk-UA" sz="1200" b="1" i="1" dirty="0" smtClean="0"/>
            </a:br>
            <a:r>
              <a:rPr lang="uk-UA" sz="1200" b="1" i="1" dirty="0" smtClean="0"/>
              <a:t>З найдавніших часів тризуб шанується як магічний знак, свого роду оберіг. Його зображення археологи зустрічали у багатьох пам'ятках культури, датованих першими століттями нашої ери. Перша згадка у літописах про такі знаки належить до Х століття.</a:t>
            </a:r>
            <a:br>
              <a:rPr lang="uk-UA" sz="1200" b="1" i="1" dirty="0" smtClean="0"/>
            </a:br>
            <a:r>
              <a:rPr lang="uk-UA" sz="1200" b="1" i="1" dirty="0" smtClean="0"/>
              <a:t/>
            </a:r>
            <a:br>
              <a:rPr lang="uk-UA" sz="1200" b="1" i="1" dirty="0" smtClean="0"/>
            </a:br>
            <a:r>
              <a:rPr lang="uk-UA" sz="1200" b="1" i="1" dirty="0" smtClean="0"/>
              <a:t>За часів Київської Русі тризуб стає великокнязівським знаком. Посли київського князя Ігоря (912—945 рр.) при укладанні договору з візантійцями мали свої печатки з тризубами. Київський князь Володимир Святославович (980—1015 рр.) карбував тризуб на монетах, де з одного боку зображувався портрет володаря, а з іншого — тризуб.</a:t>
            </a:r>
            <a:r>
              <a:rPr lang="uk-UA" sz="1200" dirty="0" smtClean="0"/>
              <a:t/>
            </a:r>
            <a:br>
              <a:rPr lang="uk-UA" sz="1200" dirty="0" smtClean="0"/>
            </a:br>
            <a:r>
              <a:rPr lang="uk-UA" sz="1200" dirty="0" smtClean="0"/>
              <a:t> </a:t>
            </a:r>
            <a:br>
              <a:rPr lang="uk-UA" sz="1200" dirty="0" smtClean="0"/>
            </a:br>
            <a:endParaRPr lang="uk-UA" sz="1200" dirty="0"/>
          </a:p>
        </p:txBody>
      </p:sp>
      <p:pic>
        <p:nvPicPr>
          <p:cNvPr id="5122" name="Picture 2"/>
          <p:cNvPicPr>
            <a:picLocks noChangeAspect="1" noChangeArrowheads="1"/>
          </p:cNvPicPr>
          <p:nvPr/>
        </p:nvPicPr>
        <p:blipFill>
          <a:blip r:embed="rId2"/>
          <a:srcRect/>
          <a:stretch>
            <a:fillRect/>
          </a:stretch>
        </p:blipFill>
        <p:spPr bwMode="auto">
          <a:xfrm>
            <a:off x="500034" y="357166"/>
            <a:ext cx="4105275" cy="5715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4786314" y="274638"/>
            <a:ext cx="4357686" cy="1143000"/>
          </a:xfrm>
        </p:spPr>
        <p:txBody>
          <a:bodyPr>
            <a:noAutofit/>
          </a:bodyPr>
          <a:lstStyle/>
          <a:p>
            <a:r>
              <a:rPr lang="uk-UA" sz="3200" b="1" i="1" dirty="0" smtClean="0">
                <a:solidFill>
                  <a:srgbClr val="002060"/>
                </a:solidFill>
              </a:rPr>
              <a:t>Михайло Вербицький</a:t>
            </a:r>
            <a:endParaRPr lang="uk-UA" sz="3200" dirty="0"/>
          </a:p>
        </p:txBody>
      </p:sp>
      <p:pic>
        <p:nvPicPr>
          <p:cNvPr id="4" name="Picture 2"/>
          <p:cNvPicPr>
            <a:picLocks noGrp="1" noChangeAspect="1" noChangeArrowheads="1"/>
          </p:cNvPicPr>
          <p:nvPr>
            <p:ph sz="half" idx="2"/>
          </p:nvPr>
        </p:nvPicPr>
        <p:blipFill>
          <a:blip r:embed="rId2" cstate="print"/>
          <a:stretch>
            <a:fillRect/>
          </a:stretch>
        </p:blipFill>
        <p:spPr bwMode="auto">
          <a:xfrm>
            <a:off x="457200" y="1285859"/>
            <a:ext cx="3686172" cy="437571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Прямоугольник 4"/>
          <p:cNvSpPr/>
          <p:nvPr/>
        </p:nvSpPr>
        <p:spPr>
          <a:xfrm>
            <a:off x="214283" y="5857892"/>
            <a:ext cx="3571900" cy="584775"/>
          </a:xfrm>
          <a:prstGeom prst="rect">
            <a:avLst/>
          </a:prstGeom>
        </p:spPr>
        <p:txBody>
          <a:bodyPr wrap="square">
            <a:spAutoFit/>
          </a:bodyPr>
          <a:lstStyle/>
          <a:p>
            <a:r>
              <a:rPr lang="uk-UA" sz="3200" b="1" i="1" dirty="0" smtClean="0">
                <a:solidFill>
                  <a:srgbClr val="002060"/>
                </a:solidFill>
              </a:rPr>
              <a:t>Павло Чубинський</a:t>
            </a:r>
            <a:endParaRPr lang="uk-UA" sz="3200" dirty="0"/>
          </a:p>
        </p:txBody>
      </p:sp>
      <p:pic>
        <p:nvPicPr>
          <p:cNvPr id="6" name="Picture 2"/>
          <p:cNvPicPr>
            <a:picLocks noChangeAspect="1" noChangeArrowheads="1"/>
          </p:cNvPicPr>
          <p:nvPr/>
        </p:nvPicPr>
        <p:blipFill>
          <a:blip r:embed="rId3" cstate="print"/>
          <a:srcRect/>
          <a:stretch>
            <a:fillRect/>
          </a:stretch>
        </p:blipFill>
        <p:spPr bwMode="auto">
          <a:xfrm>
            <a:off x="5643570" y="1857364"/>
            <a:ext cx="3143272" cy="442215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357166"/>
            <a:ext cx="7715304" cy="6215106"/>
          </a:xfrm>
        </p:spPr>
        <p:txBody>
          <a:bodyPr>
            <a:noAutofit/>
          </a:bodyPr>
          <a:lstStyle/>
          <a:p>
            <a:pPr>
              <a:buNone/>
            </a:pPr>
            <a:r>
              <a:rPr lang="uk-UA" sz="1100" dirty="0" smtClean="0"/>
              <a:t/>
            </a:r>
            <a:br>
              <a:rPr lang="uk-UA" sz="1100" dirty="0" smtClean="0"/>
            </a:br>
            <a:r>
              <a:rPr lang="uk-UA" sz="1100" dirty="0" smtClean="0"/>
              <a:t/>
            </a:r>
            <a:br>
              <a:rPr lang="uk-UA" sz="1100" dirty="0" smtClean="0"/>
            </a:br>
            <a:r>
              <a:rPr lang="uk-UA" sz="2800" b="1" i="1" dirty="0" smtClean="0">
                <a:solidFill>
                  <a:srgbClr val="C00000"/>
                </a:solidFill>
                <a:cs typeface="Times New Roman" pitchFamily="18" charset="0"/>
              </a:rPr>
              <a:t>Державний гімн</a:t>
            </a:r>
            <a:r>
              <a:rPr lang="uk-UA" sz="2800" dirty="0" smtClean="0">
                <a:cs typeface="Times New Roman" pitchFamily="18" charset="0"/>
              </a:rPr>
              <a:t/>
            </a:r>
            <a:br>
              <a:rPr lang="uk-UA" sz="2800" dirty="0" smtClean="0">
                <a:cs typeface="Times New Roman" pitchFamily="18" charset="0"/>
              </a:rPr>
            </a:br>
            <a:r>
              <a:rPr lang="uk-UA" sz="2800" dirty="0" smtClean="0">
                <a:cs typeface="Times New Roman" pitchFamily="18" charset="0"/>
              </a:rPr>
              <a:t/>
            </a:r>
            <a:br>
              <a:rPr lang="uk-UA" sz="2800" dirty="0" smtClean="0">
                <a:cs typeface="Times New Roman" pitchFamily="18" charset="0"/>
              </a:rPr>
            </a:br>
            <a:r>
              <a:rPr lang="uk-UA" sz="2800" b="1" i="1" dirty="0" smtClean="0">
                <a:solidFill>
                  <a:srgbClr val="002060"/>
                </a:solidFill>
                <a:cs typeface="Times New Roman" pitchFamily="18" charset="0"/>
              </a:rPr>
              <a:t>Державний Гімн України — національний гімн на музику Михайла Вербицького із словами Павла Чубинського.</a:t>
            </a:r>
            <a:r>
              <a:rPr lang="uk-UA" sz="2800" dirty="0" smtClean="0">
                <a:solidFill>
                  <a:srgbClr val="002060"/>
                </a:solidFill>
                <a:cs typeface="Times New Roman" pitchFamily="18" charset="0"/>
              </a:rPr>
              <a:t/>
            </a:r>
            <a:br>
              <a:rPr lang="uk-UA" sz="2800" dirty="0" smtClean="0">
                <a:solidFill>
                  <a:srgbClr val="002060"/>
                </a:solidFill>
                <a:cs typeface="Times New Roman" pitchFamily="18" charset="0"/>
              </a:rPr>
            </a:br>
            <a:r>
              <a:rPr lang="uk-UA" sz="2800" dirty="0" smtClean="0">
                <a:solidFill>
                  <a:srgbClr val="002060"/>
                </a:solidFill>
                <a:cs typeface="Times New Roman" pitchFamily="18" charset="0"/>
              </a:rPr>
              <a:t> </a:t>
            </a:r>
            <a:r>
              <a:rPr lang="uk-UA" sz="2800" dirty="0" smtClean="0">
                <a:cs typeface="Times New Roman" pitchFamily="18" charset="0"/>
              </a:rPr>
              <a:t/>
            </a:r>
            <a:br>
              <a:rPr lang="uk-UA" sz="2800" dirty="0" smtClean="0">
                <a:cs typeface="Times New Roman" pitchFamily="18" charset="0"/>
              </a:rPr>
            </a:br>
            <a:r>
              <a:rPr lang="uk-UA" sz="2800" b="1" i="1" dirty="0" smtClean="0">
                <a:cs typeface="Times New Roman" pitchFamily="18" charset="0"/>
              </a:rPr>
              <a:t> "Ще не вмерла України ні слава, ні воля.</a:t>
            </a:r>
            <a:br>
              <a:rPr lang="uk-UA" sz="2800" b="1" i="1" dirty="0" smtClean="0">
                <a:cs typeface="Times New Roman" pitchFamily="18" charset="0"/>
              </a:rPr>
            </a:br>
            <a:r>
              <a:rPr lang="uk-UA" sz="2800" b="1" i="1" dirty="0" smtClean="0">
                <a:cs typeface="Times New Roman" pitchFamily="18" charset="0"/>
              </a:rPr>
              <a:t>Ще нам, браття українці, усміхнеться доля.</a:t>
            </a:r>
            <a:br>
              <a:rPr lang="uk-UA" sz="2800" b="1" i="1" dirty="0" smtClean="0">
                <a:cs typeface="Times New Roman" pitchFamily="18" charset="0"/>
              </a:rPr>
            </a:br>
            <a:r>
              <a:rPr lang="uk-UA" sz="2800" b="1" i="1" dirty="0" smtClean="0">
                <a:cs typeface="Times New Roman" pitchFamily="18" charset="0"/>
              </a:rPr>
              <a:t>Згинуть наші вороженьки, як роса на сонці,</a:t>
            </a:r>
            <a:r>
              <a:rPr lang="uk-UA" sz="2800" i="1" dirty="0" smtClean="0">
                <a:cs typeface="Times New Roman" pitchFamily="18" charset="0"/>
              </a:rPr>
              <a:t> </a:t>
            </a:r>
            <a:r>
              <a:rPr lang="uk-UA" sz="2800" b="1" i="1" dirty="0" smtClean="0">
                <a:cs typeface="Times New Roman" pitchFamily="18" charset="0"/>
              </a:rPr>
              <a:t/>
            </a:r>
            <a:br>
              <a:rPr lang="uk-UA" sz="2800" b="1" i="1" dirty="0" smtClean="0">
                <a:cs typeface="Times New Roman" pitchFamily="18" charset="0"/>
              </a:rPr>
            </a:br>
            <a:r>
              <a:rPr lang="uk-UA" sz="2800" b="1" i="1" dirty="0" err="1" smtClean="0">
                <a:cs typeface="Times New Roman" pitchFamily="18" charset="0"/>
              </a:rPr>
              <a:t>Запануєм</a:t>
            </a:r>
            <a:r>
              <a:rPr lang="uk-UA" sz="2800" b="1" i="1" dirty="0" smtClean="0">
                <a:cs typeface="Times New Roman" pitchFamily="18" charset="0"/>
              </a:rPr>
              <a:t> і ми, браття, у своїй сторонці.</a:t>
            </a:r>
            <a:br>
              <a:rPr lang="uk-UA" sz="2800" b="1" i="1" dirty="0" smtClean="0">
                <a:cs typeface="Times New Roman" pitchFamily="18" charset="0"/>
              </a:rPr>
            </a:br>
            <a:r>
              <a:rPr lang="uk-UA" sz="2800" b="1" i="1" dirty="0" smtClean="0">
                <a:cs typeface="Times New Roman" pitchFamily="18" charset="0"/>
              </a:rPr>
              <a:t>Душу й тіло ми </a:t>
            </a:r>
            <a:r>
              <a:rPr lang="uk-UA" sz="2800" b="1" i="1" dirty="0" err="1" smtClean="0">
                <a:cs typeface="Times New Roman" pitchFamily="18" charset="0"/>
              </a:rPr>
              <a:t>положим</a:t>
            </a:r>
            <a:r>
              <a:rPr lang="uk-UA" sz="2800" b="1" i="1" dirty="0" smtClean="0">
                <a:cs typeface="Times New Roman" pitchFamily="18" charset="0"/>
              </a:rPr>
              <a:t> за нашу свободу,</a:t>
            </a:r>
            <a:r>
              <a:rPr lang="uk-UA" sz="2800" i="1" dirty="0" smtClean="0">
                <a:cs typeface="Times New Roman" pitchFamily="18" charset="0"/>
              </a:rPr>
              <a:t> </a:t>
            </a:r>
            <a:r>
              <a:rPr lang="uk-UA" sz="2800" b="1" i="1" dirty="0" smtClean="0">
                <a:cs typeface="Times New Roman" pitchFamily="18" charset="0"/>
              </a:rPr>
              <a:t/>
            </a:r>
            <a:br>
              <a:rPr lang="uk-UA" sz="2800" b="1" i="1" dirty="0" smtClean="0">
                <a:cs typeface="Times New Roman" pitchFamily="18" charset="0"/>
              </a:rPr>
            </a:br>
            <a:r>
              <a:rPr lang="uk-UA" sz="2800" b="1" i="1" dirty="0" smtClean="0">
                <a:cs typeface="Times New Roman" pitchFamily="18" charset="0"/>
              </a:rPr>
              <a:t>І </a:t>
            </a:r>
            <a:r>
              <a:rPr lang="uk-UA" sz="2800" b="1" i="1" dirty="0" err="1" smtClean="0">
                <a:cs typeface="Times New Roman" pitchFamily="18" charset="0"/>
              </a:rPr>
              <a:t>покажем</a:t>
            </a:r>
            <a:r>
              <a:rPr lang="uk-UA" sz="2800" b="1" i="1" dirty="0" smtClean="0">
                <a:cs typeface="Times New Roman" pitchFamily="18" charset="0"/>
              </a:rPr>
              <a:t>, що ми, браття, козацького роду.</a:t>
            </a:r>
            <a:br>
              <a:rPr lang="uk-UA" sz="2800" b="1" i="1" dirty="0" smtClean="0">
                <a:cs typeface="Times New Roman" pitchFamily="18" charset="0"/>
              </a:rPr>
            </a:br>
            <a:endParaRPr lang="uk-UA" sz="2800" dirty="0"/>
          </a:p>
        </p:txBody>
      </p:sp>
      <p:sp>
        <p:nvSpPr>
          <p:cNvPr id="4" name="Прямоугольник 3"/>
          <p:cNvSpPr/>
          <p:nvPr/>
        </p:nvSpPr>
        <p:spPr>
          <a:xfrm>
            <a:off x="1000100" y="1357298"/>
            <a:ext cx="7429552" cy="646331"/>
          </a:xfrm>
          <a:prstGeom prst="rect">
            <a:avLst/>
          </a:prstGeom>
        </p:spPr>
        <p:txBody>
          <a:bodyPr wrap="square">
            <a:spAutoFit/>
          </a:bodyPr>
          <a:lstStyle/>
          <a:p>
            <a:r>
              <a:rPr lang="uk-UA" dirty="0" smtClean="0"/>
              <a:t/>
            </a:r>
            <a:br>
              <a:rPr lang="uk-UA" dirty="0" smtClean="0"/>
            </a:br>
            <a:endParaRPr lang="uk-UA"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leksandr-Ponomarev-Gmn---Ukrani-171Sche-ne-vmerla-Ukrana187(muzofon.com).mp3">
            <a:hlinkClick r:id="" action="ppaction://media"/>
          </p:cNvPr>
          <p:cNvPicPr>
            <a:picLocks noRot="1" noChangeAspect="1"/>
          </p:cNvPicPr>
          <p:nvPr>
            <a:audioFile r:link="rId1"/>
          </p:nvPr>
        </p:nvPicPr>
        <p:blipFill>
          <a:blip r:embed="rId3"/>
          <a:stretch>
            <a:fillRect/>
          </a:stretch>
        </p:blipFill>
        <p:spPr>
          <a:xfrm>
            <a:off x="4419600" y="3276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475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b="1" i="1" dirty="0" smtClean="0"/>
              <a:t>Державні символи Президента України</a:t>
            </a:r>
            <a:endParaRPr lang="uk-UA" dirty="0"/>
          </a:p>
        </p:txBody>
      </p:sp>
      <p:sp>
        <p:nvSpPr>
          <p:cNvPr id="3" name="Содержимое 2"/>
          <p:cNvSpPr>
            <a:spLocks noGrp="1"/>
          </p:cNvSpPr>
          <p:nvPr>
            <p:ph idx="1"/>
          </p:nvPr>
        </p:nvSpPr>
        <p:spPr/>
        <p:txBody>
          <a:bodyPr>
            <a:normAutofit fontScale="77500" lnSpcReduction="20000"/>
          </a:bodyPr>
          <a:lstStyle/>
          <a:p>
            <a:pPr>
              <a:buNone/>
            </a:pPr>
            <a:r>
              <a:rPr lang="uk-UA" i="1" dirty="0" smtClean="0"/>
              <a:t/>
            </a:r>
            <a:br>
              <a:rPr lang="uk-UA" i="1" dirty="0" smtClean="0"/>
            </a:br>
            <a:r>
              <a:rPr lang="uk-UA" dirty="0" smtClean="0"/>
              <a:t/>
            </a:r>
            <a:br>
              <a:rPr lang="uk-UA" dirty="0" smtClean="0"/>
            </a:br>
            <a:r>
              <a:rPr lang="uk-UA" dirty="0" smtClean="0"/>
              <a:t/>
            </a:r>
            <a:br>
              <a:rPr lang="uk-UA" dirty="0" smtClean="0"/>
            </a:br>
            <a:r>
              <a:rPr lang="uk-UA" b="1" i="1" dirty="0" smtClean="0"/>
              <a:t>Указом Президента від 29 листопада 1999 року, було постановлено, що офіційними символами глави держави є: Прапор (штандарт) Президента України, Знак Президента України, Гербова печатка Президента України, Булава Президента України.</a:t>
            </a:r>
            <a:br>
              <a:rPr lang="uk-UA" b="1" i="1" dirty="0" smtClean="0"/>
            </a:br>
            <a:r>
              <a:rPr lang="uk-UA" b="1" i="1" dirty="0" smtClean="0"/>
              <a:t/>
            </a:r>
            <a:br>
              <a:rPr lang="uk-UA" b="1" i="1" dirty="0" smtClean="0"/>
            </a:br>
            <a:r>
              <a:rPr lang="uk-UA" b="1" i="1" dirty="0" smtClean="0"/>
              <a:t/>
            </a:r>
            <a:br>
              <a:rPr lang="uk-UA" b="1" i="1" dirty="0" smtClean="0"/>
            </a:br>
            <a:r>
              <a:rPr lang="uk-UA" b="1" dirty="0" smtClean="0"/>
              <a:t/>
            </a:r>
            <a:br>
              <a:rPr lang="uk-UA" b="1" dirty="0" smtClean="0"/>
            </a:br>
            <a:r>
              <a:rPr lang="uk-UA" dirty="0" smtClean="0"/>
              <a:t/>
            </a:r>
            <a:br>
              <a:rPr lang="uk-UA" dirty="0" smtClean="0"/>
            </a:br>
            <a:endParaRPr lang="uk-UA"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55000" lnSpcReduction="20000"/>
          </a:bodyPr>
          <a:lstStyle/>
          <a:p>
            <a:pPr>
              <a:buNone/>
            </a:pPr>
            <a:r>
              <a:rPr lang="uk-UA" sz="1800" dirty="0" smtClean="0"/>
              <a:t/>
            </a:r>
            <a:br>
              <a:rPr lang="uk-UA" sz="1800" dirty="0" smtClean="0"/>
            </a:br>
            <a:r>
              <a:rPr lang="uk-UA" sz="1800" b="1" i="1" dirty="0" smtClean="0"/>
              <a:t> </a:t>
            </a:r>
            <a:r>
              <a:rPr lang="uk-UA" b="1" i="1" dirty="0" smtClean="0"/>
              <a:t>"Ще не вмерла України ні слава, ні воля.</a:t>
            </a:r>
            <a:br>
              <a:rPr lang="uk-UA" b="1" i="1" dirty="0" smtClean="0"/>
            </a:br>
            <a:r>
              <a:rPr lang="uk-UA" b="1" i="1" dirty="0" smtClean="0"/>
              <a:t>Ще нам, браття українці, усміхнеться доля.</a:t>
            </a:r>
            <a:br>
              <a:rPr lang="uk-UA" b="1" i="1" dirty="0" smtClean="0"/>
            </a:br>
            <a:r>
              <a:rPr lang="uk-UA" b="1" i="1" dirty="0" smtClean="0"/>
              <a:t>Згинуть наші вороженьки, як роса на сонці,</a:t>
            </a:r>
            <a:r>
              <a:rPr lang="uk-UA" i="1" dirty="0" smtClean="0"/>
              <a:t> </a:t>
            </a:r>
            <a:r>
              <a:rPr lang="uk-UA" b="1" i="1" dirty="0" smtClean="0"/>
              <a:t/>
            </a:r>
            <a:br>
              <a:rPr lang="uk-UA" b="1" i="1" dirty="0" smtClean="0"/>
            </a:br>
            <a:r>
              <a:rPr lang="uk-UA" b="1" i="1" dirty="0" err="1" smtClean="0"/>
              <a:t>Запануєм</a:t>
            </a:r>
            <a:r>
              <a:rPr lang="uk-UA" b="1" i="1" dirty="0" smtClean="0"/>
              <a:t> і ми, браття, у своїй сторонці.</a:t>
            </a:r>
            <a:br>
              <a:rPr lang="uk-UA" b="1" i="1" dirty="0" smtClean="0"/>
            </a:br>
            <a:r>
              <a:rPr lang="uk-UA" b="1" i="1" dirty="0" smtClean="0"/>
              <a:t>Душу й тіло ми </a:t>
            </a:r>
            <a:r>
              <a:rPr lang="uk-UA" b="1" i="1" dirty="0" err="1" smtClean="0"/>
              <a:t>положим</a:t>
            </a:r>
            <a:r>
              <a:rPr lang="uk-UA" b="1" i="1" dirty="0" smtClean="0"/>
              <a:t> за нашу свободу,</a:t>
            </a:r>
            <a:r>
              <a:rPr lang="uk-UA" i="1" dirty="0" smtClean="0"/>
              <a:t> </a:t>
            </a:r>
            <a:r>
              <a:rPr lang="uk-UA" b="1" i="1" dirty="0" smtClean="0"/>
              <a:t/>
            </a:r>
            <a:br>
              <a:rPr lang="uk-UA" b="1" i="1" dirty="0" smtClean="0"/>
            </a:br>
            <a:r>
              <a:rPr lang="uk-UA" b="1" i="1" dirty="0" smtClean="0"/>
              <a:t>І </a:t>
            </a:r>
            <a:r>
              <a:rPr lang="uk-UA" b="1" i="1" dirty="0" err="1" smtClean="0"/>
              <a:t>покажем</a:t>
            </a:r>
            <a:r>
              <a:rPr lang="uk-UA" b="1" i="1" dirty="0" smtClean="0"/>
              <a:t>, що ми, браття, козацького роду.</a:t>
            </a:r>
            <a:br>
              <a:rPr lang="uk-UA" b="1" i="1" dirty="0" smtClean="0"/>
            </a:br>
            <a:r>
              <a:rPr lang="uk-UA" b="1" i="1" dirty="0" err="1" smtClean="0"/>
              <a:t>Станем</a:t>
            </a:r>
            <a:r>
              <a:rPr lang="uk-UA" b="1" i="1" dirty="0" smtClean="0"/>
              <a:t>, браття, в бій кривавий від </a:t>
            </a:r>
            <a:r>
              <a:rPr lang="uk-UA" b="1" i="1" dirty="0" err="1" smtClean="0"/>
              <a:t>Сяну</a:t>
            </a:r>
            <a:r>
              <a:rPr lang="uk-UA" b="1" i="1" dirty="0" smtClean="0"/>
              <a:t> до Дону,</a:t>
            </a:r>
            <a:r>
              <a:rPr lang="uk-UA" i="1" dirty="0" smtClean="0"/>
              <a:t> </a:t>
            </a:r>
            <a:r>
              <a:rPr lang="uk-UA" b="1" i="1" dirty="0" smtClean="0"/>
              <a:t/>
            </a:r>
            <a:br>
              <a:rPr lang="uk-UA" b="1" i="1" dirty="0" smtClean="0"/>
            </a:br>
            <a:r>
              <a:rPr lang="uk-UA" b="1" i="1" dirty="0" smtClean="0"/>
              <a:t>В ріднім краю панувати не дамо нікому;</a:t>
            </a:r>
            <a:br>
              <a:rPr lang="uk-UA" b="1" i="1" dirty="0" smtClean="0"/>
            </a:br>
            <a:r>
              <a:rPr lang="uk-UA" b="1" i="1" dirty="0" smtClean="0"/>
              <a:t>Чорне море ще всміхнеться, дід Дніпро зрадіє,</a:t>
            </a:r>
            <a:r>
              <a:rPr lang="uk-UA" i="1" dirty="0" smtClean="0"/>
              <a:t> </a:t>
            </a:r>
            <a:r>
              <a:rPr lang="uk-UA" b="1" i="1" dirty="0" smtClean="0"/>
              <a:t/>
            </a:r>
            <a:br>
              <a:rPr lang="uk-UA" b="1" i="1" dirty="0" smtClean="0"/>
            </a:br>
            <a:r>
              <a:rPr lang="uk-UA" b="1" i="1" dirty="0" smtClean="0"/>
              <a:t>Ще у нашій Україні доленька наспіє.</a:t>
            </a:r>
            <a:br>
              <a:rPr lang="uk-UA" b="1" i="1" dirty="0" smtClean="0"/>
            </a:br>
            <a:r>
              <a:rPr lang="uk-UA" b="1" i="1" dirty="0" smtClean="0"/>
              <a:t>Душу, тіло ми </a:t>
            </a:r>
            <a:r>
              <a:rPr lang="uk-UA" b="1" i="1" dirty="0" err="1" smtClean="0"/>
              <a:t>положим</a:t>
            </a:r>
            <a:r>
              <a:rPr lang="uk-UA" b="1" i="1" dirty="0" smtClean="0"/>
              <a:t> за нашу свободу,</a:t>
            </a:r>
            <a:r>
              <a:rPr lang="uk-UA" i="1" dirty="0" smtClean="0"/>
              <a:t> </a:t>
            </a:r>
            <a:r>
              <a:rPr lang="uk-UA" b="1" i="1" dirty="0" smtClean="0"/>
              <a:t/>
            </a:r>
            <a:br>
              <a:rPr lang="uk-UA" b="1" i="1" dirty="0" smtClean="0"/>
            </a:br>
            <a:r>
              <a:rPr lang="uk-UA" b="1" i="1" dirty="0" smtClean="0"/>
              <a:t>І </a:t>
            </a:r>
            <a:r>
              <a:rPr lang="uk-UA" b="1" i="1" dirty="0" err="1" smtClean="0"/>
              <a:t>покажем</a:t>
            </a:r>
            <a:r>
              <a:rPr lang="uk-UA" b="1" i="1" dirty="0" smtClean="0"/>
              <a:t>, що ми, браття, козацького роду.</a:t>
            </a:r>
            <a:br>
              <a:rPr lang="uk-UA" b="1" i="1" dirty="0" smtClean="0"/>
            </a:br>
            <a:r>
              <a:rPr lang="uk-UA" b="1" i="1" dirty="0" smtClean="0"/>
              <a:t>А завзяття, праця щира свого ще докаже,</a:t>
            </a:r>
            <a:r>
              <a:rPr lang="uk-UA" i="1" dirty="0" smtClean="0"/>
              <a:t> </a:t>
            </a:r>
            <a:r>
              <a:rPr lang="uk-UA" b="1" i="1" dirty="0" smtClean="0"/>
              <a:t/>
            </a:r>
            <a:br>
              <a:rPr lang="uk-UA" b="1" i="1" dirty="0" smtClean="0"/>
            </a:br>
            <a:r>
              <a:rPr lang="uk-UA" b="1" i="1" dirty="0" smtClean="0"/>
              <a:t>Ще ся волі в Україні </a:t>
            </a:r>
            <a:r>
              <a:rPr lang="uk-UA" b="1" i="1" dirty="0" err="1" smtClean="0"/>
              <a:t>піснь</a:t>
            </a:r>
            <a:r>
              <a:rPr lang="uk-UA" b="1" i="1" dirty="0" smtClean="0"/>
              <a:t> гучна </a:t>
            </a:r>
            <a:r>
              <a:rPr lang="uk-UA" b="1" i="1" dirty="0" err="1" smtClean="0"/>
              <a:t>розляже</a:t>
            </a:r>
            <a:r>
              <a:rPr lang="uk-UA" b="1" i="1" dirty="0" smtClean="0"/>
              <a:t>,</a:t>
            </a:r>
            <a:r>
              <a:rPr lang="uk-UA" i="1" dirty="0" smtClean="0"/>
              <a:t> </a:t>
            </a:r>
            <a:r>
              <a:rPr lang="uk-UA" b="1" i="1" dirty="0" smtClean="0"/>
              <a:t/>
            </a:r>
            <a:br>
              <a:rPr lang="uk-UA" b="1" i="1" dirty="0" smtClean="0"/>
            </a:br>
            <a:r>
              <a:rPr lang="uk-UA" b="1" i="1" dirty="0" smtClean="0"/>
              <a:t>За Карпати </a:t>
            </a:r>
            <a:r>
              <a:rPr lang="uk-UA" b="1" i="1" dirty="0" err="1" smtClean="0"/>
              <a:t>відоб'ється</a:t>
            </a:r>
            <a:r>
              <a:rPr lang="uk-UA" b="1" i="1" dirty="0" smtClean="0"/>
              <a:t>, </a:t>
            </a:r>
            <a:r>
              <a:rPr lang="uk-UA" b="1" i="1" dirty="0" err="1" smtClean="0"/>
              <a:t>згомонить</a:t>
            </a:r>
            <a:r>
              <a:rPr lang="uk-UA" b="1" i="1" dirty="0" smtClean="0"/>
              <a:t> степами,</a:t>
            </a:r>
            <a:r>
              <a:rPr lang="uk-UA" i="1" dirty="0" smtClean="0"/>
              <a:t> </a:t>
            </a:r>
            <a:r>
              <a:rPr lang="uk-UA" b="1" i="1" dirty="0" smtClean="0"/>
              <a:t/>
            </a:r>
            <a:br>
              <a:rPr lang="uk-UA" b="1" i="1" dirty="0" smtClean="0"/>
            </a:br>
            <a:r>
              <a:rPr lang="uk-UA" b="1" i="1" dirty="0" smtClean="0"/>
              <a:t>України слава стане поміж ворогами.</a:t>
            </a:r>
            <a:br>
              <a:rPr lang="uk-UA" b="1" i="1" dirty="0" smtClean="0"/>
            </a:br>
            <a:r>
              <a:rPr lang="uk-UA" b="1" i="1" dirty="0" smtClean="0"/>
              <a:t>Душу, тіло ми </a:t>
            </a:r>
            <a:r>
              <a:rPr lang="uk-UA" b="1" i="1" dirty="0" err="1" smtClean="0"/>
              <a:t>положим</a:t>
            </a:r>
            <a:r>
              <a:rPr lang="uk-UA" b="1" i="1" dirty="0" smtClean="0"/>
              <a:t> за нашу свободу,</a:t>
            </a:r>
            <a:r>
              <a:rPr lang="uk-UA" i="1" dirty="0" smtClean="0"/>
              <a:t> </a:t>
            </a:r>
            <a:r>
              <a:rPr lang="uk-UA" b="1" i="1" dirty="0" smtClean="0"/>
              <a:t/>
            </a:r>
            <a:br>
              <a:rPr lang="uk-UA" b="1" i="1" dirty="0" smtClean="0"/>
            </a:br>
            <a:r>
              <a:rPr lang="uk-UA" b="1" i="1" dirty="0" smtClean="0"/>
              <a:t>І </a:t>
            </a:r>
            <a:r>
              <a:rPr lang="uk-UA" b="1" i="1" dirty="0" err="1" smtClean="0"/>
              <a:t>покажем</a:t>
            </a:r>
            <a:r>
              <a:rPr lang="uk-UA" b="1" i="1" dirty="0" smtClean="0"/>
              <a:t>, що ми, браття, козацького роду."</a:t>
            </a:r>
            <a:endParaRPr lang="uk-UA" dirty="0"/>
          </a:p>
        </p:txBody>
      </p:sp>
      <p:sp>
        <p:nvSpPr>
          <p:cNvPr id="4" name="Заголовок 3"/>
          <p:cNvSpPr>
            <a:spLocks noGrp="1"/>
          </p:cNvSpPr>
          <p:nvPr>
            <p:ph type="title"/>
          </p:nvPr>
        </p:nvSpPr>
        <p:spPr/>
        <p:txBody>
          <a:bodyPr>
            <a:normAutofit fontScale="90000"/>
          </a:bodyPr>
          <a:lstStyle/>
          <a:p>
            <a:r>
              <a:rPr lang="uk-UA" b="1" i="1" dirty="0"/>
              <a:t>Н</a:t>
            </a:r>
            <a:r>
              <a:rPr lang="uk-UA" b="1" i="1" dirty="0" smtClean="0"/>
              <a:t>аціональний гімн нашої держави</a:t>
            </a:r>
            <a:endParaRPr lang="uk-UA" b="1" i="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206</TotalTime>
  <Words>180</Words>
  <Application>Microsoft Office PowerPoint</Application>
  <PresentationFormat>Экран (4:3)</PresentationFormat>
  <Paragraphs>101</Paragraphs>
  <Slides>20</Slides>
  <Notes>0</Notes>
  <HiddenSlides>0</HiddenSlides>
  <MMClips>2</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Слайд 1</vt:lpstr>
      <vt:lpstr>Слайд 2</vt:lpstr>
      <vt:lpstr>Слайд 3</vt:lpstr>
      <vt:lpstr>Державний герб</vt:lpstr>
      <vt:lpstr>Михайло Вербицький</vt:lpstr>
      <vt:lpstr>Слайд 6</vt:lpstr>
      <vt:lpstr>Слайд 7</vt:lpstr>
      <vt:lpstr>Державні символи Президента України</vt:lpstr>
      <vt:lpstr>Національний гімн нашої держави</vt:lpstr>
      <vt:lpstr>Народні символи України</vt:lpstr>
      <vt:lpstr>Рослинні символи </vt:lpstr>
      <vt:lpstr>Тваринні символи </vt:lpstr>
      <vt:lpstr>Вінок </vt:lpstr>
      <vt:lpstr>Калина </vt:lpstr>
      <vt:lpstr>Рушник </vt:lpstr>
      <vt:lpstr>Писанка </vt:lpstr>
      <vt:lpstr>Вишиванка </vt:lpstr>
      <vt:lpstr>Вишня </vt:lpstr>
      <vt:lpstr>Волосся </vt:lpstr>
      <vt:lpstr>Чорнобривці</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Державний гімн   Державний Гімн України — національний гімн на музику Михайла Вербицького із словами Павла Чубинського.     "Ще не вмерла України ні слава, ні воля. Ще нам, браття українці, усміхнеться доля. Згинуть наші вороженьки, як роса на сонці,  Запануєм і ми, браття, у своїй сторонці. Душу й тіло ми положим за нашу свободу,  І покажем, що ми, браття, козацького роду. Станем, браття, в бій кривавий від Сяну до Дону,  В ріднім краю панувати не дамо нікому; Чорне море ще всміхнеться, дід Дніпро зрадіє,  Ще у нашій Україні доленька наспіє. Душу, тіло ми положим за нашу свободу,  І покажем, що ми, браття, козацького роду. А завзяття, праця щира свого ще докаже,  Ще ся волі в Україні піснь гучна розляже,  За Карпати відоб'ється, згомонить степами,  України слава стане поміж ворогами. Душу, тіло ми положим за нашу свободу,  І покажем, що ми, браття, козацького роду."</dc:title>
  <dc:creator>user</dc:creator>
  <cp:lastModifiedBy>user</cp:lastModifiedBy>
  <cp:revision>26</cp:revision>
  <dcterms:created xsi:type="dcterms:W3CDTF">2012-01-25T16:03:44Z</dcterms:created>
  <dcterms:modified xsi:type="dcterms:W3CDTF">2013-01-22T18:04:27Z</dcterms:modified>
</cp:coreProperties>
</file>